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3" r:id="rId5"/>
    <p:sldMasterId id="2147483694" r:id="rId6"/>
    <p:sldMasterId id="2147483695" r:id="rId7"/>
    <p:sldMasterId id="2147483696"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 id="312" r:id="rId66"/>
    <p:sldId id="313" r:id="rId6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2C4143C-9FFB-4E93-94BA-2C110C6ADACD}">
  <a:tblStyle styleId="{12C4143C-9FFB-4E93-94BA-2C110C6ADACD}"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95D65EED-06BA-46E7-A230-119F99DF5782}"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2.xml"/><Relationship Id="rId30" Type="http://schemas.openxmlformats.org/officeDocument/2006/relationships/slide" Target="slides/slide21.xml"/><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slide" Target="slides/slide55.xml"/><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slide" Target="slides/slide57.xml"/><Relationship Id="rId21" Type="http://schemas.openxmlformats.org/officeDocument/2006/relationships/slide" Target="slides/slide12.xml"/><Relationship Id="rId65" Type="http://schemas.openxmlformats.org/officeDocument/2006/relationships/slide" Target="slides/slide56.xml"/><Relationship Id="rId24" Type="http://schemas.openxmlformats.org/officeDocument/2006/relationships/slide" Target="slides/slide15.xml"/><Relationship Id="rId23" Type="http://schemas.openxmlformats.org/officeDocument/2006/relationships/slide" Target="slides/slide14.xml"/><Relationship Id="rId67" Type="http://schemas.openxmlformats.org/officeDocument/2006/relationships/slide" Target="slides/slide58.xml"/><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75ddcc9530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75ddcc953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92933fa7f2_0_2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92933fa7f2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92933fa7f2_0_2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92933fa7f2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92933fa7f2_0_23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92933fa7f2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92933fa7f2_0_24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92933fa7f2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92933fa7f2_0_2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92933fa7f2_0_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92933fa7f2_0_26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92933fa7f2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929b72d5f5_0_7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929b72d5f5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929b72d5f5_0_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929b72d5f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next to English, Summer 2025 generated on 1/15/2026</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People who need to finish their art analysis:</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Njerëzit që duhet të përfundojnë analizën e tyre të artit: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የስነጥበብ ትንታኔያቸውን መጨረስ የሚያስፈልጋቸው ሰዎች፡</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الأشخاص الذين يحتاجون إلى إنهاء تحليلهم الفني: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Մարդիկ, ովքեր պետք է ավարտեն իրենց արվեստի վերլուծությունը.</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Persones que necessiten acabar la seva anàlisi artística: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需要完成艺术分析的人：</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Mensen die hun kunstanalyse nog moeten afronden:</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افرادی که نیاز به تکمیل تحلیل هنری خود دارند: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Les personnes qui doivent terminer leur analyse artistique :</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Personen, die ihre Kunstanalyse noch abschließen müssen: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જે લોકોને તેમનું કલા વિશ્લેષણ પૂર્ણ કરવાની જરૂર છે:</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जिन लोगों को अपना कला विश्लेषण पूरा करना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Persone che hanno bisogno di terminare la loro analisi artistica: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アート分析を完了する必要がある人:</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미술 분석 과제를 마무리해야 하는 사람들:</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Kesên ku hewce ne ku analîza hunera xwe temam bikin: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Orang yang perlu menyelesaikan analisis seni mereka: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കലാ വിശകലനം പൂർത്തിയാക്കേണ്ട ആളുകൾ: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आफ्नो कला विश्लेषण पूरा गर्न आवश्यक पर्ने व्यक्तिहरू: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هغه خلک چې اړتیا لري خپل د هنر تحلیل بشپړ کړي: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Pessoas que precisam concluir sua análise de arte: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ਉਹ ਲੋਕ ਜਿਨ੍ਹਾਂ ਨੂੰ ਆਪਣਾ ਕਲਾ ਵਿਸ਼ਲੇਸ਼ਣ ਪੂਰਾ ਕਰਨ ਦੀ ਲੋੜ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Людям, которым необходимо завершить анализ произведения искусства:</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Људи који треба да заврше своју анализу уметности:</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Dadka u baahan inay dhammeeyaan falanqayntooda farshaxanka: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Personas que necesitan terminar su análisis de arte: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Jalma-jalma anu kedah ngarengsekeun analisis seni na: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Watu wanaohitaji kumaliza uchambuzi wao wa sanaa: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Personer som behöver slutföra sin konstanalys: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Mga taong kailangang tapusin ang kanilang pagsusuri sa sining: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தங்கள் கலை பகுப்பாய்வை முடிக்க வேண்டியவர்கள்:</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ผู้ที่ต้องการทำการวิเคราะห์งานศิลปะให้เสร็จสมบูรณ์:</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Sanat analizi ödevini tamamlaması gereken kişiler: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Люди, яким потрібно завершити аналіз мистецтва:</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وہ لوگ جنہیں اپنے فن کا تجزیہ مکمل کرنے کی ضرورت ہے:</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Những người cần hoàn thành bài phân tích tác phẩm nghệ thuật của mình:</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929b72d5f5_0_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929b72d5f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d938bbbd67_0_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2d938bbbd67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Our break is next week! If you want to catch up, you can take your painting home. I have plastic cups that you can fill halfway with paint. Put them inside a ziploc bag. I won’t be able to get the paint out tomorrow when I am teaching, so today is the day to fill them up.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Our break is next week! If you want to catch up, you can take your painting home.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Pushimi ynë është javën tjetër! Nëse doni të vazhdoni, mund ta merrni pikturën tuaj në shtëpi. Kam gota plastike që mund t’i mbushni deri në gjysmë me bojë. Vendosini brenda një qeseje me ziplock. Nuk do të jem në gjendje ta nxjerr bojën nesër kur të jap mësim, kështu që sot është dita për t’i mbushur.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እረፍታችን በሚቀጥለው ሳምንት ነው! ለመያዝ ከፈለጉ, ስዕልዎን ወደ ቤትዎ መውሰድ ይችላሉ. በቀለም በግማሽ መሙላት የምትችሉት የፕላስቲክ ስኒዎች አሉኝ. በዚፕሎክ ቦርሳ ውስጥ ያስቀምጧቸው. ነገ ሳስተምር ቀለሙን ማውጣት አልችልም, ስለዚህ እነሱን ለመሙላት ዛሬ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إجازتنا الأسبوع القادم! إذا رغبتم في استكمال ما فاتكم، يمكنكم أخذ لوحاتكم إلى المنزل. لديّ أكواب بلاستيكية يمكنكم ملؤها حتى نصفها بالطلاء. ضعوها في كيس بلاستيكي. لن أتمكن من إخراج الطلاء غدًا أثناء التدريس، لذا اليوم هو اليوم المناسب لملئها.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Մեր արձակուրդը հաջորդ շաբաթ է։ Եթե ուզում ես հասցնես նկարը տուն տանել։ Ես ունեմ պլաստիկ բաժակներ, որոնք կարող ես կիսով չափ լցնել ներկով։ Դիր դրանք կայծակաճարմանդ տոպրակի մեջ։ Վաղը, երբ դասավանդեմ, չեմ կարողանա ներկը հանել, այնպես որ այսօր դրանք լցնելու օրն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setmana que ve tenim les vacances! Si voleu posar-vos al dia, podeu emportar-vos la pintura a casa. Tinc gots de plàstic que podeu omplir fins a la meitat amb pintura. Poseu-los dins d'una bossa amb tancament hermètic. Demà no podré treure la pintura quan faci classe, així que avui és el dia d'omplir-los.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下周放假！如果你想补上落下的进度，可以把画带回家。我有一些塑料杯，可以装半杯颜料。把它们放进密封袋里。明天我要上课，没法把颜料拿出来，所以今天就是装颜料的日子。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Volgende week is het vakantie! Als je je werk wilt inhalen, kun je je schilderij mee naar huis nemen. Ik heb plastic bekertjes die je halfvol met verf kunt vullen. Doe ze in een hersluitbaar zakje. Morgen krijg ik de verf er niet uit als ik lesgeef, dus vandaag is de dag om ze te vullen.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استراحت ما هفته‌ی آینده است! اگر می‌خواهی به کلاس برسی، می‌توانی نقاشی‌ات را به خانه ببری. من لیوان‌های پلاستیکی دارم که می‌توانی تا نصفه از رنگ پرشان کنی. آنها را داخل یک کیسه‌ی زیپ‌دار بگذار. فردا که درس می‌دهم نمی‌توانم رنگ‌ها را بیرون بیاورم، بنابراین امروز روز پر کردن آنهاست.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Nos vacances sont la semaine prochaine ! Si vous voulez rattraper votre retard, vous pouvez emporter vos tableaux à la maison. J'ai des gobelets en plastique que vous pouvez remplir à moitié de peinture. Mettez-les dans un sac Ziploc. Je ne pourrai pas sortir la peinture demain, car je donnerai cours, alors c'est aujourd'hui qu'il faut les remplir.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Unsere Ferien sind nächste Woche! Wer bis dahin malen möchte, kann sein Bild mit nach Hause nehmen. Ich habe Plastikbecher, die man halb mit Farbe füllen kann. Gebt sie in einen Gefrierbeutel. Morgen, während des Unterrichts, kann ich die Farbe nicht herausholen, also füllt sie am besten heute.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આપણો વિરામ આવતા અઠવાડિયે છે! જો તમારે કામ પૂરું કરવું હોય, તો તમે તમારા પેઇન્ટિંગ ઘરે લઈ જઈ શકો છો. મારી પાસે પ્લાસ્ટિકના કપ છે જે તમે અડધા રસ્તે પેઇન્ટથી ભરી શકો છો. તેને ઝિપલોક બેગમાં મૂકો. કાલે જ્યારે હું ભણાવીશ ત્યારે હું પેઇન્ટ કાઢી શકીશ નહીં, તેથી આજે તેને ભરવાનો દિવસ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हमारी छुट्टी अगले हफ़्ते है! अगर आप समय निकालना चाहें, तो अपनी पेंटिंग घर ले जा सकते हैं। मेरे पास प्लास्टिक के कप हैं जिन्हें आप आधा पेंट से भर सकते हैं। उन्हें एक ज़िपलॉक बैग में रख दीजिए। कल जब मैं पढ़ाऊँगी, तो पेंट बाहर नहीं निकाल पाऊँगी, इसलिए आज ही उन्हें भर दीजिए।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nostra pausa è la prossima settimana! Se vuoi recuperare, puoi portare i tuoi dipinti a casa. Ho dei bicchieri di plastica che puoi riempire a metà con i colori. Mettili in un sacchetto con chiusura lampo. Non potrò tirare fuori i colori domani quando sarò in classe, quindi oggi è il giorno giusto per riempirli.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来週は休みです！もっと絵を描きたい方は、絵を持って帰ってください。絵の具を半分くらいまで入れられるプラスチックカップを用意しています。ジップロックに入れてください。明日は授業があるので絵の具を取り出せないので、今日中にいっぱいにしておき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다음 주에 방학이에요! 따라잡고 싶으면 그림 가져가도 돼요. 물감을 반쯤 채울 수 있는 플라스틱 컵이 있어요. 지퍼백에 넣어서 보관하세요. 내일 수업 때문에 물감을 꺼낼 수 없으니 오늘이 바로 채우는 날이에요.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Bêhnvedana me hefteya bê ye! Heke hûn dixwazin hevdu temam bikin, hûn dikarin tabloya xwe bibin malê. Qedehên plastîk li cem min hene ku hûn dikarin heta nîvê wê bi boyaxê tijî bikin. Wan têxin nav kîsikek ziploc. Ez ê sibê dema ku ez dersê didim nikaribim boyaxê derxim, ji ber vê yekê îro roja tijîkirina wan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Rehat kita minggu depan! Jika anda ingin mengejar masa, anda boleh membawa lukisan anda pulang. Saya mempunyai cawan plastik yang boleh anda isi separuh dengan cat. Letakkannya di dalam beg ziploc. Saya tidak akan dapat mengeluarkan cat esok apabila saya mengajar, jadi hari ini adalah hari untuk mengisinya.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അടുത്ത ആഴ്ചയാണ് നമ്മുടെ ഇടവേള! പെയിന്റിംഗ് പൂർത്തിയാക്കണമെങ്കിൽ വീട്ടിലേക്ക് കൊണ്ടുപോകാം. പെയിന്റ് പകുതി നിറയ്ക്കാൻ പറ്റുന്ന പ്ലാസ്റ്റിക് കപ്പുകൾ എന്റെ കൈവശമുണ്ട്. അവ ഒരു സിപ്ലോക്ക് ബാഗിൽ ഇടുക. നാളെ ഞാൻ പഠിപ്പിക്കുമ്പോൾ പെയിന്റ് പുറത്തെടുക്കാൻ കഴിയില്ല, അതിനാൽ ഇന്ന് അവ നിറയ്ക്കേണ്ട ദിവസമാണ്.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हाम्रो ब्रेक अर्को हप्ता हो! यदि तपाईं त्यो काम सक्न चाहनुहुन्छ भने, तपाईं आफ्नो पेन्टिङ घर लैजान सक्नुहुन्छ। मसँग प्लास्टिकका कपहरू छन् जुन तपाईं आधा रङले भर्न सक्नुहुन्छ। तिनीहरूलाई जिपलक झोला भित्र राख्नुहोस्। भोलि म पढाउँदै गर्दा म पेन्ट निकाल्न सक्दिन, त्यसैले आज तिनीहरूलाई भर्ने दिन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زموږ وقفه راتلونکې اونۍ ده! که تاسو غواړئ چې خپل رنګ کار بشپړ کړئ، تاسو کولی شئ خپل رنګ کور ته یوسئ. زه پلاستيکي پیالې لرم چې تاسو یې نیمایي له رنګ ډکولی شئ. په زپلوک کڅوړه کې یې واچوئ. زه به سبا د تدریس په وخت کې رنګ نه شم ایستلی، نو نن ورځ د ډکولو ورځ ده.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Nossa pausa é na semana que vem! Se quiserem colocar a pintura em dia, podem levar para casa. Tenho copos de plástico que vocês podem encher até a metade com tinta. Coloquem-nos dentro de um saco plástico com fecho. Não poderei usar a tinta amanhã, pois estarei dando aula, então hoje é o dia para enchê-los.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ਸਾਡਾ ਬ੍ਰੇਕ ਅਗਲੇ ਹਫ਼ਤੇ ਹੈ! ਜੇ ਤੁਸੀਂ ਆਪਣਾ ਕੰਮ ਪੂਰਾ ਕਰਨਾ ਚਾਹੁੰਦੇ ਹੋ, ਤਾਂ ਤੁਸੀਂ ਆਪਣੀ ਪੇਂਟਿੰਗ ਘਰ ਲੈ ਜਾ ਸਕਦੇ ਹੋ। ਮੇਰੇ ਕੋਲ ਪਲਾਸਟਿਕ ਦੇ ਕੱਪ ਹਨ ਜਿਨ੍ਹਾਂ ਨੂੰ ਤੁਸੀਂ ਅੱਧਾ ਪੇਂਟ ਨਾਲ ਭਰ ਸਕਦੇ ਹੋ। ਉਨ੍ਹਾਂ ਨੂੰ ਜ਼ਿਪਲੋਕ ਬੈਗ ਦੇ ਅੰਦਰ ਰੱਖੋ। ਮੈਂ ਕੱਲ੍ਹ ਨੂੰ ਪੜ੍ਹਾਉਂਦੇ ਸਮੇਂ ਪੇਂਟ ਨਹੀਂ ਕੱਢ ਸਕਾਂਗਾ, ਇਸ ਲਈ ਅੱਜ ਉਨ੍ਹਾਂ ਨੂੰ ਭਰਨ ਦਾ ਦਿਨ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следующей неделе у нас перерыв! Если хотите наверстать упущенное, можете забрать свои картины домой. У меня есть пластиковые стаканчики, которые можно наполовину наполнить краской. Положите их в пакет с застёжкой-молнией. Завтра, во время урока, я не смогу вынести краску, так что сегодня самое время их наполнить.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Пауза нам је следеће недеље! Ако желиш да надокнадиш пропуштено, можеш понети своју слику кући. Имам пластичне чаше које можеш напунити бојом до пола. Стави их у кесу са затварачем. Нећу моћи да извадим боју сутра када будем имала предавања, тако да је данас дан да их напуним.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Nasashadayadu waa toddobaadka soo socda! Haddii aad rabto in aad soo qabato, waxaad u qaadan kartaa rinjiyeynta guriga. Waxaan haystaa koobab balaastiig ah oo aad ka buuxin karto rinjiga kala badh. Ku rid boorsada ziploc. Ma awoodi doono inaan rinjiga soo saaro berrito markaan wax barayo, markaa maanta waa maalintii la buuxin lahaa.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¡Nuestras vacaciones son la semana que viene! Si quieres ponerte al día, puedes llevarte tu pintura a casa. Tengo vasos de plástico que puedes llenar hasta la mitad con pintura. Mételos en una bolsa con cierre hermético. Mañana no podré sacar la pintura porque tengo clase, así que hoy es el día para llenarlos.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Libur urang minggu hareup! Upami anjeun hoyong ngiringan, anjeun tiasa nyandak lukisan anjeun ka bumi. Abdi gaduh cangkir plastik anu anjeun tiasa ngeusian satengahna ku cet. Nempatkeun aranjeunna dina kantong ziploc. Abdi moal tiasa cet kaluar isukan nalika kuring ngajar, janten dinten ieu mangrupikeun dinten pikeun ngeusian aranjeunna.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Mapumziko yetu ni wiki ijayo! Ikiwa unataka kupata, unaweza kuchukua uchoraji wako nyumbani. Nina vikombe vya plastiki ambavyo unaweza kujaza nusu na rangi. Weka ndani ya mfuko wa ziploc. Sitaweza kutoa rangi kesho ninapofundisha, kwa hivyo leo ndiyo siku ya kuzijaza.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 har lov nästa vecka! Om du vill komma ikapp kan du ta med dig din målning hem. Jag har plastmuggar som du kan fylla halvvägs med färg. Lägg dem i en återförslutningsbar ziploc-påse. Jag kommer inte att kunna få fram färgen imorgon när jag undervisar, så idag är det dags att fylla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Next week na ang break namin! Kung gusto mong makahabol, maaari mong iuwi ang iyong pagpipinta. Mayroon akong mga plastik na tasa na maaari mong punan sa kalahati ng pintura. Ilagay ang mga ito sa loob ng isang ziploc bag. Hindi ko mailalabas ang pintura bukas kapag nagtuturo ako, kaya ngayon ang araw para punan ang mga ito.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அடுத்த வாரம் நமக்கு விடுமுறை! நீங்க ஓவியம் வரைஞ்ச வேலையை முடிச்சு முடிச்ச பிறகு, வீட்டுக்கு எடுத்துட்டுப் போகலாம். என்கிட்ட பிளாஸ்டிக் கப் இருக்கு, அதோட பாதியளவு பெயிண்ட் நிரப்பலாம். ஒரு ஜிப்லாக் பையில வைங்க. நாளைக்கு நான் பாடம் நடத்தும்போது பெயிண்டை எடுக்க முடியாது, அதனால இன்னைக்குதான் நிரப்பணும்.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สัปดาห์หน้าเราจะพักกัน! ถ้าอยากตามทัน ก็เอารูปกลับบ้านได้นะ ฉันมีถ้วยพลาสติกให้เติมสีได้ครึ่งถ้วย ใส่ในถุงซิปล็อก พรุ่งนี้ตอนสอนฉันเอาสีออกไม่ได้ วันนี้เลยต้องเติมสีให้เต็มถ้วย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Molamız gelecek hafta! Eğer yetişmek istersen, resmini eve götürebilirsin. Yarısına kadar boyayla doldurabileceğin plastik bardaklarım var. Onları bir fermuarlı poşete koy. Yarın dersteyken boyayı çıkaramayacağım, bu yüzden bugün onları doldurmanın tam zamanı.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нас наступного тижня перерва! Якщо хочеш надолужити згаяне, можеш взяти свою картину додому. У мене є пластикові стаканчики, які можна наповнити фарбою наполовину. Поклади їх у пакет із застібкою-блискавкою. Я не зможу дістати фарбу завтра, коли буду вчити, тому сьогодні саме той день, щоб їх наповнити.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ہمارا وقفہ اگلے ہفتے ہے! اگر آپ پکڑنا چاہتے ہیں، تو آپ اپنی پینٹنگ گھر لے جا سکتے ہیں۔ میرے پاس پلاسٹک کے کپ ہیں جنہیں آپ پینٹ سے آدھا بھر سکتے ہیں۔ انہیں زپلوک بیگ کے اندر رکھیں۔ کل جب میں پڑھا رہا ہوں تو میں پینٹ نہیں نکال سکوں گا، اس لیے آج ان کو بھرنے کا دن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Tuần sau là kỳ nghỉ của chúng ta! Nếu muốn học bù, các em có thể mang tranh về nhà. Tôi có cốc nhựa, các em có thể đổ đầy nửa cốc bằng màu. Cho vào túi ziploc. Ngày mai tôi sẽ không thể lấy sơn ra khi đi dạy, nên hôm nay là ngày để đổ đầy chúng.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b6337f707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b6337f707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9209baac7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9209baac7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9209baac7c_0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9209baac7c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275ddcc9530_0_3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275ddcc9530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b0cb07c1f1_0_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b0cb07c1f1_0_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Complete the art analysis in your painting booklet NOW!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Plotësoni analizën e artit në broshurën tuaj të pikturës 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አሁን በስዕል ደብተርዎ ውስጥ ያለውን የጥበብ ትንታኔ ያጠናቅቁ!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أكمل تحليل الفن في كتيب الرسم الخاص بك الآن!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Լրացրեք արվեստի վերլուծությունը ձեր նկարչական գրքույկում ՀԻՄԱ: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l'anàlisi de l'art al teu llibret de pintura 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立即完成绘画手册中的艺术分析！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Voltooi NU de kunstanalyse in uw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تحلیل هنر را در کتابچه نقاشی خود اکنون تکمیل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Complétez l'analyse artistique dans votre livret de peinture MAINTENANT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Vervollständigen Sie JETZT die Kunstanalyse in Ihrem Malheft!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હવે તમારી પેઇન્ટિંગ પુસ્તિકામાં કલા વિશ્લેષણ પૂર્ણ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पेंटिंग पुस्तिका में कला विश्लेषण अभी पूरा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subito l'analisi artistica nel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今すぐ絵画ブックレットの芸術分析を完了してください。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지금 당장 그림 책자의 미술 분석을 완료하세요!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Analîzkirina hunerê ya di pirtûka xweya nîgarê de NIHA temam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Lengkapkan analisis seni dalam buku kecil lukisan anda SEKARANG!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പെയിൻ്റിംഗ് ബുക്ക്ലെറ്റിലെ ആർട്ട് വിശകലനം ഇപ്പോൾ പൂർത്തിയാക്കുക!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तपाईंको चित्रकला पुस्तिकामा कला विश्लेषण पूरा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همدا اوس ستاسو د نقاشۍ په کتابچه کې د هنر تحلیل بشپړ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Conclua a análise de arte no seu livreto de pintura AGORA!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ਹੁਣੇ ਆਪਣੀ ਪੇਂਟਿੰਗ ਕਿਤਾਬਚੇ ਵਿੱਚ ਕਲਾ ਵਿਸ਼ਲੇਸ਼ਣ ਨੂੰ ਪੂਰਾ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Завершите художественный анализ в вашем буклете по живописи СЕЙЧАС!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Довршите анализу уметности у својој књижици слика САДА!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buuxi falanqaynta farshaxanka ee buug-yarahaaga rinjiyeynta HADDA!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¡Completa el análisis de arte en tu folleto de pintura AHORA!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Lengkepan analisis seni dina buklet lukisan anjeun AYEUNA!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Kamilisha uchanganuzi wa sanaa katika kijitabu chako cha uchoraji SASA!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Slutför konstanalysen i ditt målarhäfte NU!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Kumpletuhin ang pagsusuri sa sining sa iyong buklet ng pagpipinta NGAYON!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ஓவியக் கையேட்டில் உள்ள கலைப் பகுப்பாய்வை இப்போது முடிக்கவும்!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เสร็จสิ้นการวิเคราะห์งานศิลปะลงในสมุดภาพวาดของคุณทันที!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kitapçığınızın sanat analizini HEMEN tamamlayın!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Завершіть аналіз мистецтва у вашому буклеті з живопису ЗАРАЗ!</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ابھی اپنے پینٹنگ بکلیٹ میں آرٹ کا تجزیہ مکمل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Hoàn thành phần phân tích nghệ thuật trong tập tranh của bạn NGAY BÂY GIỜ!</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b0c9a69e51_0_6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b0c9a69e51_0_6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b0c9a69e51_0_292: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Auction: How much is international art worth?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Ankand: Sa vlen arti ndërkombëtar?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ጨረታ፡- አለም አቀፍ የጥበብ ዋጋ ስንት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المزاد: كم تبلغ قيمة الفن العالمي؟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Աճուրդ. Որքա՞ն արժե միջազգային արվեստը: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Subhasta: quant val l'art internacional?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拍卖：国际艺术品价值几何？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Veiling: Hoeveel is internationale kunst waard?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حراج: ارزش هنر بین المللی چقدر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Vente aux enchères : combien vaut l’art international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Auktion: Wie viel ist internationale Kunst wert?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હરાજી: આંતરરાષ્ટ્રીય કલાની કિંમત કેટલી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नीलामी: अंतर्राष्ट्रीय कला का मूल्य कितना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Asta: quanto vale l'arte internazionale?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オークション：国際的な芸術品の価値はいくらですか?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경매: 국제 미술품의 가치는 얼마인가요?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Mezad: Hunera navneteweyî çiqas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Lelongan: Berapakah nilai seni antarabangsa?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ലേലം: അന്താരാഷ്ട്ര കലയുടെ മൂല്യം എത്രയാണ്?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लिलामी: अन्तर्राष्ट्रिय कलाको मूल्य कति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لیلام: نړیوال هنر څومره ارزښت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Leilão: Quanto vale a arte internacional?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ਨਿਲਾਮੀ: ਅੰਤਰਰਾਸ਼ਟਰੀ ਕਲਾ ਦੀ ਕੀਮਤ ਕਿੰਨੀ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Аукцион: сколько стоит зарубежное искусство?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Аукција: Колико вреди међународна уметност?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Xaraashka: Waa imisa qiimaha fanka caalamiga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Subasta: ¿Cuánto vale el arte internacional?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Lelang: Sabaraha harga seni internasional?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Mnada: Sanaa ya kimataifa ina thamani gani?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Auktion: Hur mycket är internationell konst värd?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Auction: Magkano ang halaga ng internasyonal na sining?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ஏலம்: சர்வதேச கலை மதிப்பு எவ்வளவு?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การประมูล: งานศิลปะนานาชาติมีมูลค่าเท่าไร?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Müzayede: Uluslararası sanat eserlerinin değeri ne kadar?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Аукціон: скільки коштує міжнародне мистецтво?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نیلامی: بین الاقوامی آرٹ کی قیمت کتنی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Đấu giá: Tác phẩm nghệ thuật quốc tế có giá trị bao nhiêu?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389" name="Google Shape;389;g3b0c9a69e51_0_2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3b0c9a69e51_0_29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5" name="Google Shape;395;g3b0c9a69e51_0_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g3b0c9a69e51_0_30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04" name="Google Shape;404;g3b0c9a69e51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(Alone),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Oil on canvas, 50 x 73 cm, Rybolovlev collection (private).</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(I vetëm),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Vaj në pëlhurë, 50 x 73 cm, koleksioni Rybolovlev (privat).</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ፖል ጋውጊን፣ ኦታሂ (ብቻ)፣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ዘይት በሸራ ላይ, 50 x 73 ሴ.ሜ, Rybolovlev ስብስብ (የግል).</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140ሚ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بول غوغان، وحيدًا، ١٨٩٣.</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زيت على قماش، ٥٠ × ٧٣ سم، مجموعة ريبولوفليف (خاصة).</a:t>
            </a:r>
            <a:endParaRPr>
              <a:solidFill>
                <a:schemeClr val="dk1"/>
              </a:solidFill>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١٤٠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Պոլ Գոգեն, Օտահի (Միայնակ), 1893 թ.</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Յուղը կտավի վրա, 50 x 73 սմ, Ռիբոլովլևի հավաքածու (մասնավոր):</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(Alone),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Oli sobre tela, 50 x 73 cm, col·lecció Rybolovlev (privada).</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保罗·高更，《奥塔希（独自一人）》，1893年。</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布面油画，50 x 73厘米，雷博洛夫列夫私人收藏。</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(Alleen),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Olieverf op doek, 50 x 73 cm, Rybolovlev-collectie (privé).</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پل گوگن، اوتاهی (تنها)،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رنگ روغن روی بوم، 50 در 73 سانتی متر، مجموعه ریبولولوف (خصوصی).</a:t>
            </a:r>
            <a:endParaRPr>
              <a:solidFill>
                <a:schemeClr val="dk1"/>
              </a:solidFill>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میلیون تومان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(Seul),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Huile sur toile, 50 x 73 cm, collection Rybolovlev (particulière).</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(Allein),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Öl auf Leinwand, 50 x 73 cm, Rybolowlew-Sammlung (privat).</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પોલ ગોગિન, ઓટાહી (એકલા),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કેનવાસ પર તેલ, 50 x 73 સે.મી., રાયબોલોવલેવ સંગ્રહ (ખાનગી).</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पॉल गौगिन, ओटाही (अकेला),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कैनवास पर तैलचित्र, 50 x 73 सेमी, रायबोलोवलेव संग्रह (निजी)।</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(Solo),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Olio su tela, 50 x 73 cm, collezione Rybolovlev (privata).</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ポール・ゴーギャン《オタヒ（一人）》、1893年。</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油彩・カンヴァス、50×73cm、リボロフレフ・コレクション（個人所蔵）。</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1億4,000万米ドル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폴 고갱, 오타히(혼자),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캔버스에 유채, 50 x 73cm, 리볼로블레프 소장(개인 소장).</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1억 4천만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(Tenê),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Rûn li ser canvas, 50 x 73 cm, Koleksiyona Rybolovlev (taybet).</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(Sendirian),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Minyak di atas kanvas, 50 x 73 cm, koleksi Rybolovlev (peribadi).</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പോൾ ഗൗഗിൻ, ഒതാഹി (ഒറ്റയ്ക്ക്),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ക്യാൻവാസിൽ എണ്ണ, 50 x 73 സെൻ്റീമീറ്റർ, റൈബോലോവ്ലെവ് ശേഖരം (സ്വകാര്യം).</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पॉल गौगुइन, ओटाही (एक्लो), १८९३।</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क्यानभासमा तेल, 50 x 73 सेमी, Rybolovlev संग्रह (निजी)।</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پاول ګوګین، اوتاهي (یوازې)،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په کینوس کې تیل، 50 x 73 سانتي متره، د Rybolovlev ټولګه (شخصي).</a:t>
            </a:r>
            <a:endParaRPr>
              <a:solidFill>
                <a:schemeClr val="dk1"/>
              </a:solidFill>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(Sozinho),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Óleo sobre tela, 50 x 73 cm, Coleção Rybolovlev (particular).</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ਪਾਲ ਗੌਗੁਇਨ, ਓਟਾਹੀ (ਇਕੱਲਾ),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ਕੈਨਵਸ 'ਤੇ ਤੇਲ, 50 x 73 ਸੈਂਟੀਮੀਟਰ, ਰਾਇਬੋਲੋਵਲੇਵ ਕਲੈਕਸ਼ਨ (ਪ੍ਰਾਈਵੇਟ)।</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Поль Гоген, «Отахи (Один)»,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Холст, масло, 50 х 73 см, частная коллекция Рыболовлева.</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Пол Гоген, Отахи (сам),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Уље на платну, 50 к 73 цм, колекција Риболовљева (приватно).</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(Kaligiis),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Saliida shiraac, 50 x 73 cm, Rybolovlev ururinta (gaar ah).</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(Solo), 1893. Óleo sobre lienzo, 50 x 73 cm, Colección Rybolovlev (privada).</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(Nyalira),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Minyak dina kanvas, 50 x 73 cm, kempelan Rybolovlev (swasta).</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(Peke yake),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Mafuta kwenye turubai, 50 x 73 cm, mkusanyiko wa Rybolovlev (binafsi).</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(ensam),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Olja på duk, 50 x 73 cm, Rybolovlev samling (privat).</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(Nag-iisa),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Langis sa canvas, 50 x 73 cm, koleksyon ng Rybolovlev (pribado).</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பால் கௌகுயின், ஒடாஹி (தனியாக),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கேன்வாஸில் எண்ணெய், 50 x 73 செ.மீ., ரைபோலோவ்லெவ் சேகரிப்பு (தனியார்).</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ปอล โกแกง, โอตาฮี (คนเดียว),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สีน้ำมันบนผ้าใบ 50 x 73 ซม. คอลเลกชันไรโบลอฟเลฟ (ส่วนตัว)</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ล้านดอลลาร์สหรัฐ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(Yalnız),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Tuval üzerine yağlıboya, 50 x 73 cm, Rybolovlev koleksiyonu (özel).</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Поль Ґоґен, Отахі (Один),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Полотно, олія, 50 х 73 см, колекція Риболовлєва (приватна).</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پال گوگین، اوتاہی (تنہا)،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کینوس پر تیل، 50 x 73 سینٹی میٹر، Rybolovlev مجموعہ (نجی)۔</a:t>
            </a:r>
            <a:endParaRPr>
              <a:solidFill>
                <a:schemeClr val="dk1"/>
              </a:solidFill>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(Một mình),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Sơn dầu trên vải, 50 x 73 cm, bộ sưu tập Rybolovlev (cá nhân).</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3b0c9a69e51_0_3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3b0c9a69e51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Encaustic, oil and collage on fabric mounted on plywood, 42 x 61 in.,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Flamuri, 1954-55. Enkaustik, vaj dhe kolazh në pëlhurë montuar në kompensatë, 42 x 61 in., MOMA NY. 137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ጃስፐር ጆንስ, ባንዲራ, 1954-55. Encaustic፣ ዘይት እና ኮላጅ በጨርቃጨርቅ ላይ በፓምፕ ላይ የተገጠመ፣ 42 x 61 in.፣ MOMA NY። 137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جاسبر جونز، علم، ١٩٥٤-١٩٥٥. شمع وزيت وكولاج على قماش مُثبّت على خشب رقائقي، ٤٢ × ٦١ بوصة، متحف الفن الحديث، نيويورك. ١٣٧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Ջասպեր Ջոնս, Դրոշ, 1954-55: Էնկուստիկ, յուղաներկ և կոլաժ գործվածքի վրա՝ ամրացված նրբատախտակի վրա, 42 x 61 դյույմ, MOMA NY: 137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Bandera, 1954-55. Encàustica, oli i collage sobre tela muntada sobre fusta contraxapada, 42 x 61 in., MOMA NY. 137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贾斯珀·琼斯，《旗帜》，1954-55年。蜡画、油画、拼贴，布料裱于胶合板，42 x 61英寸，纽约现代艺术博物馆。1.37亿美元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Encaustic, olieverf en collage op stof gemonteerd op multiplex, 42 x 61 inch, MOMA NY. 137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جاسپر جانز، پرچم، 1954-55. Encaustic، روغن و کلاژ روی پارچه نصب شده روی تخته سه لا، 42 x 61 in., MOMA NY. 137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Drapeau, 1954-1955. Encaustique, huile et collage sur tissu monté sur contreplaqué, 107 x 155 cm, MOMA, New York. 137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Enkaustik, Öl und Collage auf Stoff, auf Sperrholz montiert, 42 x 61 Zoll, MOMA NY. 137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જેસ્પર જોન્સ, ફ્લેગ, 1954-55. પ્લાયવુડ પર માઉન્ટ થયેલ ફેબ્રિક પર એન્કોસ્ટિક, તેલ અને કોલાજ, 42 x 61 ઇંચ,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जैस्पर जॉन्स, ध्वज, 1954-55. प्लाईवुड पर लगे कपड़े पर एनकॉस्टिक, तेल और कोलाज, 42 x 61 इंच, मोमा, न्यूयॉर्क. 137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Encausto, olio e collage su tessuto montato su compensato, 42 x 61 pollici, MOMA NY. 137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ジャスパー・ジョーンズ《旗》（1954-55年）。合板に貼り付けた布に、エンカウスティック、油彩、コラージュを施した作品。42×61インチ。ニューヨーク近代美術館。1億3,700万ドル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재스퍼 존스, 깃발, 1954-55. 합판에 부착된 직물 위에 유화와 콜라주 기법으로 제작, 42 x 61인치, 뉴욕 현대 미술관. 1억 3,700만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Enkaustîk, rûn û kolaj li ser qumaşê ku li ser plywoodê, 42 x 61 in., MOMA NY hatî çêkirin.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Bendera, 1954-55. Encaustic, minyak dan kolaj pada fabrik yang dipasang pada papan lapis, 42 x 61 in., MOMA NY. 137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ജാസ്പർ ജോൺസ്, പതാക, 1954-55. 42 x 61 ഇഞ്ച്, MOMA NY, പ്ലൈവുഡിൽ ഘടിപ്പിച്ച തുണിയിൽ എൻകാസ്റ്റിക്, ഓയിൽ, കൊളാഷ്.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ज्यास्पर जोन्स, झण्डा, 1954-55। प्लाइवुडमा माउन्ट गरिएको कपडामा इन्कास्टिक, तेल र कोलाज, ४२ x ६१ इन्च, MOMA NY। 137M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جاسپر جانز، پرچم، 1954-55. انکاستیک، تیل او کولاژ په پارچه باندې ایښودل شوي په پلائیوډ، 42 x 61 انچه،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Bandeira, 1954-55. Encáustica, óleo e colagem sobre tecido montado em compensado, 107 x 150 cm, MOMA, Nova York. 137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ਜੈਸਪਰ ਜੌਨਸ, ਫਲੈਗ, 1954-55। ਪਲਾਈਵੁੱਡ 'ਤੇ ਮਾਊਂਟ ਕੀਤੇ ਫੈਬਰਿਕ 'ਤੇ ਐਨਕਾਸਟਿਕ, ਤੇਲ ਅਤੇ ਕੋਲਾਜ, 42 x 61 ਇੰਚ,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Джаспер Джонс, «Флаг», 1954–1955. Энкаустика, масло, коллаж на ткани, наклеенной на фанеру, 42 x 61 дюйм, Музей современного искусства, Нью-Йорк. 137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Џаспер Џонс, Застава, 1954-55. Енкаустика, уље и колаж на тканини постављеној на шперплочу, 42 к 61 ин., МОМА НИ. 137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Calanka, 1954-55. Encaustic, saliid iyo kolaj ku dul dhejisan alwaax, 42 x 61 in.,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Bandera, 1954-55. Encáustica, óleo y collage sobre tela, montado sobre contrachapado, 107 x 154 cm, MOMA, NY. 137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Bandéra, 1954-55. Encaustic, minyak jeung collage dina lawon dipasang dina triplek, 42 x 61 di.,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Bendera, 1954-55. Encaustic, mafuta na kolagi kwenye kitambaa kilichowekwa kwenye plywood, 42 x 61 in.,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Flagga, 1954-55. Encaustic, olja och collage på tyg monterad på plywood, 42 x 61 tum, MOMA NY. 137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Bandila, 1954-55. Encaustic, oil at collage sa tela na naka-mount sa plywood, 42 x 61 in.,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ஜாஸ்பர் ஜான்ஸ், கொடி, 1954-55. ஒட்டு பலகையில் பொருத்தப்பட்ட துணியில் என்காஸ்டிக், எண்ணெய் மற்றும் படத்தொகுப்பு, 42 x 61 அங்குலம்,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ภาพพิมพ์สีน้ำมันและภาพปะติดบนผ้า ติดบนไม้อัด ขนาด 42 x 61 นิ้ว, MOMA NY. 137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Bayrak, 1954-55. Kontrplak üzerine monte edilmiş kumaş üzerine enkaustik, yağlı boya ve kolaj, 42 x 61 inç, MOMA, NY. 137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Джаспер Джонс, Прапор, 1954-55. Енкаустика, олія та колаж на тканині, закріпленій на фанері, 42 x 61 дюйм, MOMA NY. 137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جیسپر جانز، جھنڈا، 1954-55۔ پلائیووڈ پر نصب فیبرک پر اینکاسٹک، تیل اور کولاج، 42 x 61 انچ،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Sáp ong, sơn dầu và tranh ghép trên vải gắn trên ván ép, 42 x 61 in., MOMA NY. 137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dd38b5b937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dd38b5b937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b0c9a69e51_0_31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b0c9a69e51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Oil, tempera and pastel on cardboard, 91 x 73 cm, National Gallery of Norway.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Vaj, tempera dhe pastel në karton, 91 x 73 cm, Galeria Kombëtare e Norvegjisë.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ኤድቫርድ ሙንች, ጩኸቱ, 1893. ዘይት, ቴምፕራ እና ፓስታ በካርቶን ላይ, 91 x 73 ሴ.ሜ, የኖርዌይ ብሔራዊ ጋለሪ.</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إدوارد مونش، الصرخة، 1893. زيت، تمبرا وباستيل على كرتون، 91 × 73 سم، المعرض الوطني النرويجي.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Յուղ, տեմպերա և պաստել ստվարաթղթի վրա, 91 x 73 սմ, Նորվեգիայի ազգային պատկերասրահ: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Oli, tremp i pastel sobre cartró, 91 x 73 cm, National Gallery of Norway.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爱德华·蒙克，《呐喊》，1893 年。纸板上的油画、蛋彩画和粉彩，91 x 73 厘米，挪威国家美术馆。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De Schreeuw, 1893. Olieverf, tempera en pastel op karton, 91 x 73 cm, Nationale Galerie van Noorwegen.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روغن، تمپر و پاستل روی مقوا، 91 x 73 سانتی متر، گالری ملی نروژ.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Le Cri, 1893. Huile, tempera et pastel sur carton, 91 x 73 cm, Galerie nationale de Norvège.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Der Schrei, 1893. Öl, Tempera und Pastell auf Karton, 91 x 73 cm, Norwegische Nationalgalerie.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એડવર્ડ મંચ, ધ સ્ક્રીમ, 1893. ઓઈલ, ટેમ્પેરા અને પેસ્ટલ ઓન કાર્ડબોર્ડ, 91 x 73 સેમી, નોર્વેની નેશનલ ગેલેરી.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एडवर्ड मुंच, द स्क्रीम, 1893. कार्डबोर्ड पर तेल, टेम्परा और पेस्टल, 91 x 73 सेमी, नॉर्वे की राष्ट्रीय गैलरी।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L'urlo, 1893. Olio, tempera e pastello su cartone, 91 x 73 cm, Galleria Nazionale di Norvegia.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エドヴァルド・ムンク『叫び』、1893年。油彩、テンペラ、パステル画、厚紙、91 x 73 cm、ノルウェー国立美術館。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에드바르트 뭉크, 절규, 1893년. 판지에 유화, 템페라, 파스텔, 91 x 73cm, 노르웨이 국립 미술관.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Qîrîn, 1893. Rûn, tempera û pastel li ser kartonê, 91 x 73 cm, Galeriya Neteweyî ya Norwêcê.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Minyak, tempera dan pastel pada kadbod, 91 x 73 cm, Galeri Nasional Norway.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എഡ്വാർഡ് മഞ്ച്, ദി സ്‌ക്രീം, 1893. കടലാസോയിൽ എണ്ണ, ടെമ്പറ, പാസ്തൽ, 91 x 73 സെ.മീ, നാഷണൽ ഗാലറി ഓഫ് നോർവേ.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एडवर्ड मुन्च, द स्क्रिम, 1893। कार्डबोर्डमा तेल, टेम्पेरा र पेस्टल, 91 x 73 सेमी, नर्वेको राष्ट्रिय ग्यालेरी।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اډوارډ مونچ، د سکریم، 1893. تیل، تودوخه او پیسټل په کارت بورډ کې، 91 x 73 سانتي متره، د ناروې ملي ګالري.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O Grito, 1893. Óleo, têmpera e pastel sobre papelão, 91 x 73 cm, Galeria Nacional da Noruega.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ਐਡਵਰਡ ਮੁੰਚ, ਦ ਸਕ੍ਰੀਮ, 1893. ਤੇਲ, ਟੈਂਪਰੇਰਾ ਅਤੇ ਕਾਰਡਬੋਰਡ 'ਤੇ ਪੇਸਟਲ, 91 x 73 ਸੈਂਟੀਮੀਟਰ, ਨਾਰਵੇ ਦੀ ਨੈਸ਼ਨਲ ਗੈਲਰੀ।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Эдвард Мунк, «Крик», 1893. Масло, темпера и пастель на картоне, 91 x 73 см, Национальная галерея Норвегии.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Едвард Мунк, Врисак, 1893. Уље, темпера и пастел на картону, 91 к 73 цм, Национална галерија Норвешке.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Saliid, dabeecad iyo pastel oo kartoon ah, 91 x 73 cm, Gallery Qaranka Norway.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El grito, 1893. Óleo, témpera y pastel sobre cartón, 91 x 73 cm, Galería Nacional de Noruega.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Minyak, tempera jeung pastel dina kardus, 91 x 73 cm, Galeri Nasional Norwégia.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Mafuta, tempera na pastel kwenye kadibodi, 91 x 73 cm, Nyumba ya sanaa ya Taifa ya Norway.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Skriet, 1893. Olja, tempera och pastell på kartong, 91 x 73 cm, Norges Nationalgalleri.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Langis, tempera at pastel sa karton, 91 x 73 cm, National Gallery of Norway.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எட்வர்ட் மன்ச், தி ஸ்க்ரீம், 1893. கார்ட்போர்டில் எண்ணெய், டெம்பரா மற்றும் பச்டேல், 91 x 73 செ.மீ., நார்வேயின் நேஷனல் கேலரி.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เอ็ดเวิร์ด มุงค์, เสียงกรีดร้อง, พ.ศ. 2436 สีน้ำมัน สีเทมเพอรา และสีพาสเทลบนกระดาษแข็ง 91 x 73 ซม. หอศิลป์แห่งชาตินอร์เวย์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Çığlık, 1893. Karton üzerine yağlıboya, tempera ve pastel, 91 x 73 cm, Norveç Ulusal Galerisi.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Едвард Мунк, «Крик», 1893. Картон, олія, темпера та пастель, 91 x 73 см, Національна галерея Норвегії.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ایڈورڈ منچ، دی سکریم، 1893۔ گتے پر تیل، مزاج اور پیسٹل، 91 x 73 سینٹی میٹر، ناروے کی نیشنل گیلری۔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Tiếng thét, 1893. Sơn dầu, màu tempera và phấn màu trên bìa cứng, 91 x 73 cm, Phòng trưng bày Quốc gia Na Uy.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1" name="Shape 421"/>
        <p:cNvGrpSpPr/>
        <p:nvPr/>
      </p:nvGrpSpPr>
      <p:grpSpPr>
        <a:xfrm>
          <a:off x="0" y="0"/>
          <a:ext cx="0" cy="0"/>
          <a:chOff x="0" y="0"/>
          <a:chExt cx="0" cy="0"/>
        </a:xfrm>
      </p:grpSpPr>
      <p:sp>
        <p:nvSpPr>
          <p:cNvPr id="422" name="Google Shape;422;g3b0c9a69e51_0_32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3" name="Google Shape;423;g3b0c9a69e51_0_3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Oil on canvas,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rreth 1890. Vaj në pëlhurë, 65 x 95 cm, Musée d'Orsay. 138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ፖል ሴዛን, ሞንታኝ ሴንት-ቪክቶር, በ 1890 ገደማ. ዘይት በሸራ ላይ, 65 x 95 ሴ.ሜ, ሙሴ ዲ ኦርሳይ. 138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بول سيزان، جبل القديس النصر، حوالي عام 1890. زيت على قماش، 65 × 95 سم، متحف أورسيه. 138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մոտավորապես 1890 թ. Յուղը կտավի վրա, 65 x 95 սմ, Musée d'Orsay. 138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vers 1890. Oli sobre tela, 65 x 95 cm, Museu d'Orsay. 138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保罗·塞尚，《圣维克多山》，约 1890 年。布面油画，65 x 95 厘米，奥赛博物馆。 1.38 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Olieverf op doek, 65 x 95 cm, Musée d'Orsay. 138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پل سزان، Montagne Saint-victoire، حدود 1890. رنگ روغن روی بوم، 65 x 95 سانتی متر، موزه اورسی. 138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vers 1890. Huile sur toile, 65 x 95 cm, musée d'Orsay. 138 millions de dollars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um 1890. Öl auf Leinwand, 65 x 95 cm, Musée d'Orsay. 138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પોલ સેઝેન, મોન્ટાગ્ને સેન્ટ-વિક્ટોયર, લગભગ 1890. કેનવાસ પર તેલ, 65 x 95 સે.મી., મ્યુઝી ડી'ઓરસે.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पॉल सेज़ेन, मोंटेग्ने सेंट-विक्टॉयर, लगभग 1890। कैनवास पर तेल, 65 x 95 सेमी, मुसी डी'ऑर्से। 138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1890 circa. Olio su tela, 65 x 95 cm, Museo d'Orsay. 138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ポール・セザンヌ、サン・ヴィクトワール山、1890年頃。キャンバスに油彩、65 x 95 cm、オルセー美術館。 1億3,800万ドル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폴 세잔, 생빅투아르 산, 1890년경. 캔버스에 유채, 65 x 95 cm, 오르세 미술관. 1억 3,800만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dora 1890. Rûn li ser canvas,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sekitar tahun 1890. Minyak di atas kanvas, 65 x 95 cm, Musée d'Orsay. 138J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പോൾ സെസാൻ, മൊണ്ടാഗ്നെ സെൻ്റ്-വിക്ടോയർ, ഏകദേശം 1890. ക്യാൻവാസിൽ എണ്ണ, 65 x 95 സെ.മീ, മ്യൂസി ഡി ഓർസെ.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Oil on canvas, 65 x 95 cm, Musée d'Orsay। 138M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پاول سیزان، مونټاګن سینټ-ویکټویر، شاوخوا 1890. په کینوس کې تېل، 65 x 95 سانتي متره، د اورسا میوزیم.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cerca de 1890. Óleo sobre tela, 65 x 95 cm, Musée d'Orsay. 138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ਪੌਲ ਸੇਜ਼ਾਨ, ਮੋਂਟਾਗਨੇ ਸੇਂਟ-ਵਿਕਟੋਇਰ, ਲਗਭਗ 1890. ਕੈਨਵਸ 'ਤੇ ਤੇਲ, 65 x 95 ਸੈਂਟੀਮੀਟਰ, ਮਿਊਜ਼ੀ ਡੀ'ਓਰਸੇ।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Поль Сезанн, Монтань Сен-Виктуар, около 1890 года. Холст, масло, 65 х 95 см, Музей Орсе. 138 миллионов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Паул Цезанне, Монтагне Саинт-вицтоире, око 1890. Уље на платну, 65 к 95 цм, Мусее д'Орсаи. 138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qiyaastii 1890. Saliida shiraac,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Montaña Saint-victoire, hacia 1890. Óleo sobre lienzo, 65 x 95 cm, Museo de Orsay. 138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Minyak dina kanvas,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Mafuta kwenye turubai,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cirka 1890. Olja på duk, 65 x 95 cm, Musée d'Orsay. 138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Langis sa canvas,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பால் செசான், மாண்டேக்னே செயிண்ட்-விக்டோயர், சுமார் 1890. கேன்வாஸில் எண்ணெய், 65 x 95 செ.மீ., மியூசி டி'ஓர்சே.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ประมาณปี 1890 สีน้ำมันบนผ้าใบ 65 x 95 ซม. Musée d'Orsay 138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1890 civarı. Tuval üzerine yağlıboya, 65 x 95 cm, Musée d'Orsay. 138 milyon dolar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Поль Сезанн, Монтань Сен-Віктуар, близько 1890 р. Полотно, олія, 65 х 95 см, Музей д'Орсе. 138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Saint-victorire، circa 1890. کینوس پر تیل، 65 x 95 سینٹی میٹر،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khoảng năm 1890. Sơn dầu trên canvas, 65 x 95 cm, Musée d'Orsay. 138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3b0c9a69e51_0_32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9" name="Google Shape;429;g3b0c9a69e51_0_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Oil on canvas, 60 x 92 cm, Rybolovlev collection (private).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Shtrirë nudo mbi jastëk blu, 1916. Vaj mbi pëlhurë, 60 x 92 cm, koleksioni Rybolovlev (privat). 139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በሰማያዊ ትራስ ላይ እርቃን የተቀመጠ, 1916. በሸራ ላይ ዘይት, 60 x 92 ሴ.ሜ, Rybolovlev ስብስብ (የግል). 139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أميديو موديلياني، عارية مستلقية على وسادة زرقاء، ١٩١٦. زيت على قماش، ٦٠ × ٩٢ سم، مجموعة ريبولوفليف (خاصة). ١٣٩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Ամեդեո Մոդիլիանի, Պառկած մերկ կապույտ բարձի վրա, 1916թ.: Յուղը կտավի վրա, 60 x 92 սմ, Ռիբոլովլևի հավաքածու (մասնավոր): 139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reclinat sobre coixí blau, 1916. Oli sobre tela, 60 x 92 cm, col·lecció Rybolovlev (privada). 139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阿梅代奥·莫迪利亚尼，《蓝色靠垫上的斜倚裸女》，1916年。布面油画，60 x 92厘米，雷波诺列夫私人收藏。1.39亿美元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Liggend naakt op blauw kussen, 1916. Olieverf op doek, 60 x 92 cm, collectie Rybolovlev (privé). 139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برهنه خوابیده روی کوسن آبی، 1916. رنگ روغن روی بوم، 60 x 92 سانتی متر، مجموعه Rybolovlev (خصوصی). 139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allongé sur un coussin bleu, 1916. Huile sur toile, 60 x 92 cm, collection Rybolovlev (privée). 139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Liegender Akt auf blauem Kissen, 1916. Öl auf Leinwand, 60 x 92 cm, Rybolovlev-Sammlung (privat). 139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Cusion, 1916. તેલ કેનવાસ પર, 60 x 92 cm, Rybolovlev collection (ખાનગી).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अमेदिओ मोदिग्लिआनी, नीले कुशन पर लेटी हुई नग्न तस्वीर, 1916. कैनवास पर तैलचित्र, 60 x 92 सेमी., रायबोलोवलेव संग्रह (निजी). 139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Nudo sdraiato su cuscino blu, 1916. Olio su tela, 60 x 92 cm, collezione Rybolovlev (privata). 139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アメデオ・モディリアーニ《青いクッションに横たわる裸婦》1916年。キャンバスに油彩、60 x 92 cm、リボロフレフ・コレクション（個人所蔵）。1億3,900万ドル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아메데오 모딜리아니, 푸른 쿠션 위에 누워 있는 누드, 1916년. 캔버스에 유채, 60 x 92cm, 리볼로블레프 소장(개인 소장). 1억 3,900만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Rûn li ser canvas, 60 x 92 cm, Koleksiyona Rybolovlev (taybet).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Berbaring Bogel pada Kusyen Biru, 1916. Minyak pada kanvas, 60 x 92 cm, koleksi Rybolovlev (peribadi). 139J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അമേഡിയോ മോഡിഗ്ലിയാനി, ബ്ലൂ കുഷ്യനിൽ നഗ്നനായി ചാരി, 1916. കാൻവാസിൽ എണ്ണ, 60 x 92 സെ.മീ, റൈബോലോവ്ലെവ് ശേഖരം (സ്വകാര്യം).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Oil on canvas, 60 x 92 cm, Rybolovlev संग्रह (निजी)। 139M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Oil on canvas, 60 x 92 cm، د Rybolovlev ټولګه (شخصي).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Reclinado sobre Almofada Azul, 1916. Óleo sobre tela, 60 x 92 cm, Coleção Rybolovlev (particular). 139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ਕੈਨਵਸ 'ਤੇ ਤੇਲ, 60 x 92 cm, ਰਾਇਬੋਲੋਵਲੇਵ ਕਲੈਕਸ਼ਨ (ਪ੍ਰਾਈਵੇਟ)।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Модильяни, «Лежащая обнажённая на синей подушке», 1916. Холст, масло, 60 x 92 см, частная коллекция Рыболовлева. 139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Модиљани, Лежећи акт на плавом јастуку, 1916. Уље на платну, 60 к 92 цм, колекција Риболовљева (приватно). 139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Ku-Dhicinta Qaawan ee Barkin Buluuga ah, 1916. Saliida shiraac, 60 x 92 cm, Rybolovlev ururinta (gaar ah).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Desnudo reclinado sobre cojín azul, 1916. Óleo sobre lienzo, 60 x 92 cm, colección Rybolovlev (privada). 139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buligir on Blue Cushion, 1916. Minyak dina kanvas, 60 x 92 cm, kempelan Rybolovlev (pribadi).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Ameegemea Uchi kwenye Mto wa Bluu, 1916. Mafuta kwenye turubai, 60 x 92 cm, mkusanyiko wa Rybolovlev (binafsi).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Liggande naken på blå kudde, 1916. Olja på duk, 60 x 92 cm, Rybolovlev-samlingen (privat). 139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Langis sa canvas, 60 x 92 cm, koleksyon ng Rybolovlev (pribado).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ப்ளூ குஷன் மீது நிர்வாணமாக சாய்ந்து, 1916. கேன்வாஸில் எண்ணெய், 60 x 92 செ.மீ., ரைபோலோவ்லெவ் சேகரிப்பு (தனியார்).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ภาพเปลือยนอนบนเบาะสีน้ำเงิน พ.ศ. 2459 สีน้ำมันบนผ้าใบ 60 x 92 ซม. คอลเลกชัน Rybolovlev (ส่วนตัว) 139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Mavi Yastıkta Yatan Çıplak, 1916. Tuval üzerine yağlıboya, 60 x 92 cm, Rybolovlev koleksiyonu (özel). 139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Модільяні, Лежача оголена на синій подушці, 1916 р. Полотно, олія, 60 х 92 см, колекція Риболовлєва (приватна). 139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Cusion, 1916. Oil on canvas, 60 x 92 cm, Rybolovlev collection (نجی)۔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Khỏa thân nằm trên đệm xanh, 1916. Sơn dầu trên vải, 60 x 92 cm, bộ sưu tập Rybolovlev (riêng tư). 139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3b0c9a69e51_0_33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3b0c9a69e51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b0c9a69e51_0_33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b0c9a69e51_0_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b0c9a69e51_0_34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3b0c9a69e51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Encaustic, oil and collage on fabric mounted on plywood, 42 x 61 in.,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Flamuri, 1954-55. Enkaustik, vaj dhe kolazh në pëlhurë montuar në kompensatë, 42 x 61 in., MOMA NY. 137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ጃስፐር ጆንስ, ባንዲራ, 1954-55. Encaustic፣ ዘይት እና ኮላጅ በጨርቃጨርቅ ላይ በፓምፕ ላይ የተገጠመ፣ 42 x 61 in.፣ MOMA NY። 137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جاسبر جونز، علم، ١٩٥٤-١٩٥٥. شمع وزيت وكولاج على قماش مُثبّت على خشب رقائقي، ٤٢ × ٦١ بوصة، متحف الفن الحديث، نيويورك. ١٣٧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Ջասպեր Ջոնս, Դրոշ, 1954-55: Էնկուստիկ, յուղաներկ և կոլաժ գործվածքի վրա՝ ամրացված նրբատախտակի վրա, 42 x 61 դյույմ, MOMA NY: 137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Bandera, 1954-55. Encàustica, oli i collage sobre tela muntada sobre fusta contraxapada, 42 x 61 in., MOMA NY. 137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贾斯珀·琼斯，《旗帜》，1954-55年。蜡画、油画、拼贴，布料裱于胶合板，42 x 61英寸，纽约现代艺术博物馆。1.37亿美元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Encaustic, olieverf en collage op stof gemonteerd op multiplex, 42 x 61 inch, MOMA NY. 137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جاسپر جانز، پرچم، 1954-55. Encaustic، روغن و کلاژ روی پارچه نصب شده روی تخته سه لا، 42 x 61 in., MOMA NY. 137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Drapeau, 1954-1955. Encaustique, huile et collage sur tissu monté sur contreplaqué, 107 x 155 cm, MOMA, New York. 137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Enkaustik, Öl und Collage auf Stoff, auf Sperrholz montiert, 42 x 61 Zoll, MOMA NY. 137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જેસ્પર જોન્સ, ફ્લેગ, 1954-55. પ્લાયવુડ પર માઉન્ટ થયેલ ફેબ્રિક પર એન્કોસ્ટિક, તેલ અને કોલાજ, 42 x 61 ઇંચ,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जैस्पर जॉन्स, ध्वज, 1954-55. प्लाईवुड पर लगे कपड़े पर एनकॉस्टिक, तेल और कोलाज, 42 x 61 इंच, मोमा, न्यूयॉर्क. 137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Encausto, olio e collage su tessuto montato su compensato, 42 x 61 pollici, MOMA NY. 137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ジャスパー・ジョーンズ《旗》（1954-55年）。合板に貼り付けた布に、エンカウスティック、油彩、コラージュを施した作品。42×61インチ。ニューヨーク近代美術館。1億3,700万ドル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재스퍼 존스, 깃발, 1954-55. 합판에 부착된 직물 위에 유화와 콜라주 기법으로 제작, 42 x 61인치, 뉴욕 현대 미술관. 1억 3,700만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Enkaustîk, rûn û kolaj li ser qumaşê ku li ser plywoodê, 42 x 61 in., MOMA NY hatî çêkirin.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Bendera, 1954-55. Encaustic, minyak dan kolaj pada fabrik yang dipasang pada papan lapis, 42 x 61 in., MOMA NY. 137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ജാസ്പർ ജോൺസ്, പതാക, 1954-55. 42 x 61 ഇഞ്ച്, MOMA NY, പ്ലൈവുഡിൽ ഘടിപ്പിച്ച തുണിയിൽ എൻകാസ്റ്റിക്, ഓയിൽ, കൊളാഷ്.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ज्यास्पर जोन्स, झण्डा, 1954-55। प्लाइवुडमा माउन्ट गरिएको कपडामा इन्कास्टिक, तेल र कोलाज, ४२ x ६१ इन्च, MOMA NY। 137M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جاسپر جانز، پرچم، 1954-55. انکاستیک، تیل او کولاژ په پارچه باندې ایښودل شوي په پلائیوډ، 42 x 61 انچه،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Bandeira, 1954-55. Encáustica, óleo e colagem sobre tecido montado em compensado, 107 x 150 cm, MOMA, Nova York. 137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ਜੈਸਪਰ ਜੌਨਸ, ਫਲੈਗ, 1954-55। ਪਲਾਈਵੁੱਡ 'ਤੇ ਮਾਊਂਟ ਕੀਤੇ ਫੈਬਰਿਕ 'ਤੇ ਐਨਕਾਸਟਿਕ, ਤੇਲ ਅਤੇ ਕੋਲਾਜ, 42 x 61 ਇੰਚ,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Джаспер Джонс, «Флаг», 1954–1955. Энкаустика, масло, коллаж на ткани, наклеенной на фанеру, 42 x 61 дюйм, Музей современного искусства, Нью-Йорк. 137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Џаспер Џонс, Застава, 1954-55. Енкаустика, уље и колаж на тканини постављеној на шперплочу, 42 к 61 ин., МОМА НИ. 137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Calanka, 1954-55. Encaustic, saliid iyo kolaj ku dul dhejisan alwaax, 42 x 61 in.,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Bandera, 1954-55. Encáustica, óleo y collage sobre tela, montado sobre contrachapado, 107 x 154 cm, MOMA, NY. 137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Bandéra, 1954-55. Encaustic, minyak jeung collage dina lawon dipasang dina triplek, 42 x 61 di.,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Bendera, 1954-55. Encaustic, mafuta na kolagi kwenye kitambaa kilichowekwa kwenye plywood, 42 x 61 in.,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Flagga, 1954-55. Encaustic, olja och collage på tyg monterad på plywood, 42 x 61 tum, MOMA NY. 137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Bandila, 1954-55. Encaustic, oil at collage sa tela na naka-mount sa plywood, 42 x 61 in.,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ஜாஸ்பர் ஜான்ஸ், கொடி, 1954-55. ஒட்டு பலகையில் பொருத்தப்பட்ட துணியில் என்காஸ்டிக், எண்ணெய் மற்றும் படத்தொகுப்பு, 42 x 61 அங்குலம்,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ภาพพิมพ์สีน้ำมันและภาพปะติดบนผ้า ติดบนไม้อัด ขนาด 42 x 61 นิ้ว, MOMA NY. 137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Bayrak, 1954-55. Kontrplak üzerine monte edilmiş kumaş üzerine enkaustik, yağlı boya ve kolaj, 42 x 61 inç, MOMA, NY. 137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Джаспер Джонс, Прапор, 1954-55. Енкаустика, олія та колаж на тканині, закріпленій на фанері, 42 x 61 дюйм, MOMA NY. 137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جیسپر جانز، جھنڈا، 1954-55۔ پلائیووڈ پر نصب فیبرک پر اینکاسٹک، تیل اور کولاج، 42 x 61 انچ، MOMA NY. 137M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Jasper Johns, Flag, 1954-55. Sáp ong, sơn dầu và tranh ghép trên vải gắn trên ván ép, 42 x 61 in., MOMA NY. 137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b0c9a69e51_0_34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b0c9a69e51_0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Oil on canvas,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rreth 1890. Vaj në pëlhurë, 65 x 95 cm, Musée d'Orsay. 138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ፖል ሴዛን, ሞንታኝ ሴንት-ቪክቶር, በ 1890 ገደማ. ዘይት በሸራ ላይ, 65 x 95 ሴ.ሜ, ሙሴ ዲ ኦርሳይ. 138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بول سيزان، جبل القديس النصر، حوالي عام 1890. زيت على قماش، 65 × 95 سم، متحف أورسيه. 138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մոտավորապես 1890 թ. Յուղը կտավի վրա, 65 x 95 սմ, Musée d'Orsay. 138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vers 1890. Oli sobre tela, 65 x 95 cm, Museu d'Orsay. 138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保罗·塞尚，《圣维克多山》，约 1890 年。布面油画，65 x 95 厘米，奥赛博物馆。 1.38 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Olieverf op doek, 65 x 95 cm, Musée d'Orsay. 138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پل سزان، Montagne Saint-victoire، حدود 1890. رنگ روغن روی بوم، 65 x 95 سانتی متر، موزه اورسی. 138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vers 1890. Huile sur toile, 65 x 95 cm, musée d'Orsay. 138 millions de dollars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um 1890. Öl auf Leinwand, 65 x 95 cm, Musée d'Orsay. 138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પોલ સેઝેન, મોન્ટાગ્ને સેન્ટ-વિક્ટોયર, લગભગ 1890. કેનવાસ પર તેલ, 65 x 95 સે.મી., મ્યુઝી ડી'ઓરસે.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पॉल सेज़ेन, मोंटेग्ने सेंट-विक्टॉयर, लगभग 1890। कैनवास पर तेल, 65 x 95 सेमी, मुसी डी'ऑर्से। 138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1890 circa. Olio su tela, 65 x 95 cm, Museo d'Orsay. 138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ポール・セザンヌ、サン・ヴィクトワール山、1890年頃。キャンバスに油彩、65 x 95 cm、オルセー美術館。 1億3,800万ドル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폴 세잔, 생빅투아르 산, 1890년경. 캔버스에 유채, 65 x 95 cm, 오르세 미술관. 1억 3,800만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dora 1890. Rûn li ser canvas,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sekitar tahun 1890. Minyak di atas kanvas, 65 x 95 cm, Musée d'Orsay. 138J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പോൾ സെസാൻ, മൊണ്ടാഗ്നെ സെൻ്റ്-വിക്ടോയർ, ഏകദേശം 1890. ക്യാൻവാസിൽ എണ്ണ, 65 x 95 സെ.മീ, മ്യൂസി ഡി ഓർസെ.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Oil on canvas, 65 x 95 cm, Musée d'Orsay। 138M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پاول سیزان، مونټاګن سینټ-ویکټویر، شاوخوا 1890. په کینوس کې تېل، 65 x 95 سانتي متره، د اورسا میوزیم.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cerca de 1890. Óleo sobre tela, 65 x 95 cm, Musée d'Orsay. 138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ਪੌਲ ਸੇਜ਼ਾਨ, ਮੋਂਟਾਗਨੇ ਸੇਂਟ-ਵਿਕਟੋਇਰ, ਲਗਭਗ 1890. ਕੈਨਵਸ 'ਤੇ ਤੇਲ, 65 x 95 ਸੈਂਟੀਮੀਟਰ, ਮਿਊਜ਼ੀ ਡੀ'ਓਰਸੇ।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Поль Сезанн, Монтань Сен-Виктуар, около 1890 года. Холст, масло, 65 х 95 см, Музей Орсе. 138 миллионов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Паул Цезанне, Монтагне Саинт-вицтоире, око 1890. Уље на платну, 65 к 95 цм, Мусее д'Орсаи. 138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qiyaastii 1890. Saliida shiraac,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Montaña Saint-victoire, hacia 1890. Óleo sobre lienzo, 65 x 95 cm, Museo de Orsay. 138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Minyak dina kanvas,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Mafuta kwenye turubai,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cirka 1890. Olja på duk, 65 x 95 cm, Musée d'Orsay. 138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circa 1890. Langis sa canvas, 65 x 95 cm,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பால் செசான், மாண்டேக்னே செயிண்ட்-விக்டோயர், சிர்கா 1890. கேன்வாஸில் எண்ணெய், 65 x 95 செ.மீ., மியூஸி டி'ஓர்சே.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ประมาณปี 1890 สีน้ำมันบนผ้าใบ 65 x 95 ซม. Musée d'Orsay 138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1890 civarı. Tuval üzerine yağlıboya, 65 x 95 cm, Musée d'Orsay. 138 milyon dolar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Поль Сезанн, Монтань Сен-Віктуар, близько 1890 р. Полотно, олія, 65 х 95 см, Музей д'Орсе. 138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Saint-victorire، circa 1890. کینوس پر تیل، 65 x 95 سینٹی میٹر، Musée d'Orsay. 138M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Paul Cézanne, Montagne Saint-victoire, khoảng năm 1890. Sơn dầu trên canvas, 65 x 95 cm, Musée d'Orsay. 138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b0c9a69e51_0_35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b0c9a69e51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Oil on canvas, 60 x 92 cm, Rybolovlev collection (private).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Shtrirë nudo mbi jastëk blu, 1916. Vaj mbi pëlhurë, 60 x 92 cm, koleksioni Rybolovlev (privat). 139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በሰማያዊ ትራስ ላይ እርቃን የተቀመጠ, 1916. በሸራ ላይ ዘይት, 60 x 92 ሴ.ሜ, Rybolovlev ስብስብ (የግል). 139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أميديو موديلياني، عارية مستلقية على وسادة زرقاء، ١٩١٦. زيت على قماش، ٦٠ × ٩٢ سم، مجموعة ريبولوفليف (خاصة). ١٣٩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Ամեդեո Մոդիլիանի, Պառկած մերկ կապույտ բարձի վրա, 1916թ.: Յուղը կտավի վրա, 60 x 92 սմ, Ռիբոլովլևի հավաքածու (մասնավոր): 139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reclinat sobre coixí blau, 1916. Oli sobre tela, 60 x 92 cm, col·lecció Rybolovlev (privada). 139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阿梅代奥·莫迪利亚尼，《蓝色靠垫上的斜倚裸女》，1916年。布面油画，60 x 92厘米，雷波诺列夫私人收藏。1.39亿美元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Liggend naakt op blauw kussen, 1916. Olieverf op doek, 60 x 92 cm, collectie Rybolovlev (privé). 139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برهنه خوابیده روی کوسن آبی، 1916. رنگ روغن روی بوم، 60 x 92 سانتی متر، مجموعه Rybolovlev (خصوصی). 139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allongé sur un coussin bleu, 1916. Huile sur toile, 60 x 92 cm, collection Rybolovlev (privée). 139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Liegender Akt auf blauem Kissen, 1916. Öl auf Leinwand, 60 x 92 cm, Rybolovlev-Sammlung (privat). 139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Cusion, 1916. તેલ કેનવાસ પર, 60 x 92 cm, Rybolovlev collection (ખાનગી).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अमेदिओ मोदिग्लिआनी, नीले कुशन पर लेटी हुई नग्न तस्वीर, 1916. कैनवास पर तैलचित्र, 60 x 92 सेमी., रायबोलोवलेव संग्रह (निजी). 139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Nudo sdraiato su cuscino blu, 1916. Olio su tela, 60 x 92 cm, collezione Rybolovlev (privata). 139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アメデオ・モディリアーニ《青いクッションに横たわる裸婦》1916年。キャンバスに油彩、60 x 92 cm、リボロフレフ・コレクション（個人所蔵）。1億3,900万ドル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아메데오 모딜리아니, 푸른 쿠션 위에 누워 있는 누드, 1916년. 캔버스에 유채, 60 x 92cm, 리볼로플레프 소장(개인 소장). 1억 3,900만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Rûn li ser canvas, 60 x 92 cm, Koleksiyona Rybolovlev (taybet).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Berbaring Bogel pada Kusyen Biru, 1916. Minyak pada kanvas, 60 x 92 cm, koleksi Rybolovlev (peribadi). 139J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അമേഡിയോ മോഡിഗ്ലിയാനി, ബ്ലൂ കുഷ്യനിൽ നഗ്നനായി ചാരി, 1916. കാൻവാസിൽ എണ്ണ, 60 x 92 സെ.മീ, റൈബോലോവ്ലെവ് ശേഖരം (സ്വകാര്യം).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Oil on canvas, 60 x 92 cm, Rybolovlev संग्रह (निजी)। 139M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Oil on canvas, 60 x 92 cm، د Rybolovlev ټولګه (شخصي).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Nu Reclinado sobre Almofada Azul, 1916. Óleo sobre tela, 60 x 92 cm, Coleção Rybolovlev (particular). 139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ਕੈਨਵਸ 'ਤੇ ਤੇਲ, 60 x 92 cm, ਰਾਇਬੋਲੋਵਲੇਵ ਕਲੈਕਸ਼ਨ (ਪ੍ਰਾਈਵੇਟ)।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Модильяни, «Лежащая обнажённая на синей подушке», 1916. Холст, масло, 60 x 92 см, частная коллекция Рыболовлева. 139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Модиљани, Лежећи акт на плавом јастуку, 1916. Уље на платну, 60 к 92 цм, колекција Риболовљева (приватно). 139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Ku-Dhicinta Qaawan ee Barkin Buluuga ah, 1916. Saliida shiraac, 60 x 92 cm, Rybolovlev ururinta (gaar ah).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Desnudo reclinado sobre cojín azul, 1916. Óleo sobre lienzo, 60 x 92 cm, colección Rybolovlev (privada). 139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buligir on Blue Cushion, 1916. Minyak dina kanvas, 60 x 92 cm, kempelan Rybolovlev (pribadi).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Ameegemea Uchi kwenye Mto wa Bluu, 1916. Mafuta kwenye turubai, 60 x 92 cm, mkusanyiko wa Rybolovlev (binafsi).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Liggande naken på blå kudde, 1916. Olja på duk, 60 x 92 cm, Rybolovlev-samlingen (privat). 139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Cushion, 1916. Langis sa canvas, 60 x 92 cm, koleksyon ng Rybolovlev (pribado).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ப்ளூ குஷன் மீது நிர்வாணமாக சாய்ந்து, 1916. கேன்வாஸில் எண்ணெய், 60 x 92 செ.மீ., ரைபோலோவ்லெவ் சேகரிப்பு (தனியார்).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ภาพเปลือยนอนบนเบาะสีน้ำเงิน พ.ศ. 2459 สีน้ำมันบนผ้าใบ 60 x 92 ซม. คอลเลกชัน Rybolovlev (ส่วนตัว) 139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Mavi Yastıkta Yatan Çıplak, 1916. Tuval üzerine yağlıboya, 60 x 92 cm, Rybolovlev koleksiyonu (özel). 139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Амедео Модільяні, Лежача оголена на синій подушці, 1916 р. Полотно, олія, 60 х 92 см, колекція Риболовлєва (приватна). 139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Reclining Nude on Blue Cusion, 1916. Oil on canvas, 60 x 92 cm, Rybolovlev collection (نجی)۔ 139M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Amedeo Modigliani, Khỏa thân nằm trên đệm xanh, 1916. Sơn dầu trên vải, 60 x 92 cm, bộ sưu tập Rybolovlev (riêng tư). 139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3b0c9a69e51_0_35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3b0c9a69e51_0_3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(Alone),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Oil on canvas, 50 x 73 cm, Rybolovlev collection (private).</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(I vetëm),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Vaj në pëlhurë, 50 x 73 cm, koleksioni Rybolovlev (privat).</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ፖል ጋውጊን፣ ኦታሂ (ብቻ)፣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ዘይት በሸራ ላይ, 50 x 73 ሴ.ሜ, Rybolovlev ስብስብ (የግል).</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140ሚ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بول غوغان، وحيدًا، ١٨٩٣.</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زيت على قماش، ٥٠ × ٧٣ سم، مجموعة ريبولوفليف (خاصة).</a:t>
            </a:r>
            <a:endParaRPr>
              <a:solidFill>
                <a:schemeClr val="dk1"/>
              </a:solidFill>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١٤٠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Պոլ Գոգեն, Օտահի (Միայնակ), 1893 թ.</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Յուղը կտավի վրա, 50 x 73 սմ, Ռիբոլովլևի հավաքածու (մասնավոր):</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(Alone),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Oli sobre tela, 50 x 73 cm, col·lecció Rybolovlev (privada).</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保罗·高更，《奥塔希（独自一人）》，1893年。</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布面油画，50 x 73厘米，雷博洛夫列夫私人收藏。</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(Alleen),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Olieverf op doek, 50 x 73 cm, Rybolovlev-collectie (privé).</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پل گوگن، اوتاهی (تنها)،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رنگ روغن روی بوم، 50 در 73 سانتی متر، مجموعه ریبولولوف (خصوصی).</a:t>
            </a:r>
            <a:endParaRPr>
              <a:solidFill>
                <a:schemeClr val="dk1"/>
              </a:solidFill>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میلیون تومان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(Seul),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Huile sur toile, 50 x 73 cm, collection Rybolovlev (particulière).</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(Allein),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Öl auf Leinwand, 50 x 73 cm, Rybolowlew-Sammlung (privat).</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પોલ ગોગિન, ઓટાહી (એકલા),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કેનવાસ પર તેલ, 50 x 73 સે.મી., રાયબોલોવલેવ સંગ્રહ (ખાનગી).</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पॉल गौगिन, ओटाही (अकेला),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कैनवास पर तैलचित्र, 50 x 73 सेमी, रायबोलोवलेव संग्रह (निजी)।</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(Solo),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Olio su tela, 50 x 73 cm, collezione Rybolovlev (privata).</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ポール・ゴーギャン《オタヒ（一人）》、1893年。</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油彩・カンヴァス、50×73cm、リボロフレフ・コレクション（個人所蔵）。</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1億4,000万米ドル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폴 고갱, 오타히(혼자),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캔버스에 유채, 50 x 73cm, 리볼로블레프 소장(개인 소장).</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1억 4천만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(Tenê),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Rûn li ser canvas, 50 x 73 cm, Koleksiyona Rybolovlev (taybet).</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(Sendirian),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Minyak di atas kanvas, 50 x 73 cm, koleksi Rybolovlev (peribadi).</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പോൾ ഗൗഗിൻ, ഒതാഹി (ഒറ്റയ്ക്ക്),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ക്യാൻവാസിൽ എണ്ണ, 50 x 73 സെൻ്റീമീറ്റർ, റൈബോലോവ്ലെവ് ശേഖരം (സ്വകാര്യം).</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पॉल गौगुइन, ओटाही (एक्लो), १८९३।</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क्यानभासमा तेल, 50 x 73 सेमी, Rybolovlev संग्रह (निजी)।</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پاول ګوګین، اوتاهي (یوازې)،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په کینوس کې تیل، 50 x 73 سانتي متره، د Rybolovlev ټولګه (شخصي).</a:t>
            </a:r>
            <a:endParaRPr>
              <a:solidFill>
                <a:schemeClr val="dk1"/>
              </a:solidFill>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(Sozinho),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Óleo sobre tela, 50 x 73 cm, Coleção Rybolovlev (particular).</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ਪਾਲ ਗੌਗੁਇਨ, ਓਟਾਹੀ (ਇਕੱਲਾ),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ਕੈਨਵਸ 'ਤੇ ਤੇਲ, 50 x 73 ਸੈਂਟੀਮੀਟਰ, ਰਾਇਬੋਲੋਵਲੇਵ ਕਲੈਕਸ਼ਨ (ਪ੍ਰਾਈਵੇਟ)।</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Поль Гоген, «Отахи (Один)»,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Холст, масло, 50 х 73 см, частная коллекция Рыболовлева.</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Пол Гоген, Отахи (сам),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Уље на платну, 50 к 73 цм, колекција Риболовљева (приватно).</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(Kaligiis),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Saliida shiraac, 50 x 73 cm, Rybolovlev ururinta (gaar ah).</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(Solo), 1893. Óleo sobre lienzo, 50 x 73 cm, Colección Rybolovlev (privada).</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(Nyalira),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Minyak dina kanvas, 50 x 73 cm, kempelan Rybolovlev (swasta).</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(Peke yake),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Mafuta kwenye turubai, 50 x 73 cm, mkusanyiko wa Rybolovlev (binafsi).</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(ensam),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Olja på duk, 50 x 73 cm, Rybolovlev samling (privat).</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(Nag-iisa),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Langis sa canvas, 50 x 73 cm, koleksyon ng Rybolovlev (pribado).</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பால் கௌகுயின், ஒடாஹி (தனியாக),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கேன்வாஸில் எண்ணெய், 50 x 73 செ.மீ., ரைபோலோவ்லெவ் சேகரிப்பு (தனியார்).</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ปอล โกแกง, โอตาฮี (คนเดียว),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สีน้ำมันบนผ้าใบ 50 x 73 ซม. คอลเลกชันไรโบลอฟเลฟ (ส่วนตัว)</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ล้านดอลลาร์สหรัฐ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(Yalnız),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Tuval üzerine yağlıboya, 50 x 73 cm, Rybolovlev koleksiyonu (özel).</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Поль Ґоґен, Отахі (Один),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Полотно, олія, 50 х 73 см, колекція Риболовлєва (приватна).</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پال گوگین، اوتاہی (تنہا)،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کینوس پر تیل، 50 x 73 سینٹی میٹر، Rybolovlev مجموعہ (نجی)۔</a:t>
            </a:r>
            <a:endParaRPr>
              <a:solidFill>
                <a:schemeClr val="dk1"/>
              </a:solidFill>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a:solidFill>
                  <a:schemeClr val="dk1"/>
                </a:solidFill>
              </a:rPr>
              <a:t>Paul Gauguin, Otahi (Một mình), 1893.</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Sơn dầu trên vải, 50 x 73 cm, bộ sưu tập Rybolovlev (cá nhân).</a:t>
            </a:r>
            <a:endParaRPr>
              <a:solidFill>
                <a:schemeClr val="dk1"/>
              </a:solidFill>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140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b0c9a69e51_0_36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3b0c9a69e51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Oil, tempera and pastel on cardboard, 91 x 73 cm, National Gallery of Norway.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Vaj, tempera dhe pastel në karton, 91 x 73 cm, Galeria Kombëtare e Norvegjisë. 141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ኤድቫርድ ሙንች, ጩኸቱ, 1893. ዘይት, ቴምፕራ እና ፓስታ በካርቶን ላይ, 91 x 73 ሴ.ሜ, የኖርዌይ ብሔራዊ ጋለሪ. 141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إدوارد مونش، الصرخة، ١٨٩٣. زيت، تمبرا وباستيل على ورق مقوى، ٩١ × ٧٣ سم، المعرض الوطني النرويجي. ١٤١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Յուղ, տեմպերա և պաստել ստվարաթղթի վրա, 91 x 73 սմ, Նորվեգիայի ազգային պատկերասրահ: 141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Oli, tremp i pastel sobre cartró, 91 x 73 cm, National Gallery of Norway. 141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爱德华·蒙克，《呐喊》，1893年。油画、蛋彩画、蜡笔画，纸板，91 x 73厘米，挪威国家美术馆。1.41亿美元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De Schreeuw, 1893. Olieverf, tempera en pastel op karton, 91 x 73 cm, Nationale Galerie van Noorwegen. 141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روغن، تمپر و پاستل روی مقوا، 91 x 73 سانتی متر، گالری ملی نروژ. 141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Le Cri, 1893. Huile, tempera et pastel sur carton, 91 x 73 cm, Galerie nationale de Norvège. 141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Der Schrei, 1893. Öl, Tempera und Pastell auf Karton, 91 x 73 cm, Norwegische Nationalgalerie. 141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એડવર્ડ મંચ, ધ સ્ક્રીમ, 1893. ઓઈલ, ટેમ્પેરા અને પેસ્ટલ ઓન કાર્ડબોર્ડ, 91 x 73 સેમી, નોર્વેની નેશનલ ગેલેરી.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एडवर्ड मंच, द स्क्रीम, 1893. कार्डबोर्ड पर तेल, टेम्परा और पेस्टल रंग से बनी पेंटिंग, 91 x 73 सेमी., नॉर्वे की राष्ट्रीय गैलरी. 141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L'urlo, 1893. Olio, tempera e pastello su cartone, 91 x 73 cm, Galleria Nazionale di Norvegia. 141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エドヴァルド・ムンク『叫び』、1893年。油彩、テンペラ、パステル、厚紙、91 x 73 cm、ノルウェー国立美術館。1億4,100万ドル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에드바르트 뭉크, 절규, 1893년. 판지에 유화, 템페라, 파스텔, 91 x 73cm, 노르웨이 국립미술관. 1억 4,100만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Qîrîn, 1893. Rûn, tempera û pastel li ser kartonê, 91 x 73 cm, Galeriya Neteweyî ya Norwêcê.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Minyak, tempera dan pastel pada kadbod, 91 x 73 cm, Galeri Nasional Norway. 141 juta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എഡ്വാർഡ് മഞ്ച്, ദി സ്‌ക്രീം, 1893. കടലാസോയിൽ എണ്ണ, ടെമ്പറ, പാസ്തൽ, 91 x 73 സെ.മീ, നാഷണൽ ഗാലറി ഓഫ് നോർവേ.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एडवर्ड मुन्च, द स्क्रिम, 1893। कार्डबोर्डमा तेल, टेम्पेरा र पेस्टल, 91 x 73 सेमी, नर्वेको राष्ट्रिय ग्यालेरी। 141M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اډوارډ مونچ، د سکریم، 1893. تیل، تودوخه او پیسټل په کارت بورډ کې، 91 x 73 سانتي متره، د ناروې ملي ګالري.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O Grito, 1893. Óleo, têmpera e pastel sobre papelão, 91 x 73 cm, Galeria Nacional da Noruega. 141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ਐਡਵਰਡ ਮੁੰਚ, ਦ ਸਕ੍ਰੀਮ, 1893. ਤੇਲ, ਟੈਂਪਰੇਰਾ ਅਤੇ ਕਾਰਡਬੋਰਡ 'ਤੇ ਪੇਸਟਲ, 91 x 73 ਸੈਂਟੀਮੀਟਰ, ਨਾਰਵੇ ਦੀ ਨੈਸ਼ਨਲ ਗੈਲਰੀ।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Эдвард Мунк, «Крик», 1893. Масло, темпера и пастель на картоне, 91 x 73 см, Национальная галерея Норвегии. 141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Едвард Мунк, Врисак, 1893. Уље, темпера и пастел на картону, 91 к 73 цм, Национална галерија Норвешке. 141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Saliid, dabeecad iyo pastel oo kartoon ah, 91 x 73 cm, Gallery Qaranka Norway.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El grito, 1893. Óleo, témpera y pastel sobre cartón, 91 x 73 cm, Galería Nacional de Noruega. 141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Minyak, tempera jeung pastel dina kardus, 91 x 73 cm, Galeri Nasional Norwégia.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Mafuta, tempera na pastel kwenye kadibodi, 91 x 73 cm, Nyumba ya sanaa ya Taifa ya Norway.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Skriet, 1893. Olja, tempera och pastell på kartong, 91 x 73 cm, Norges Nationalgalleri. 141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The Scream, 1893. Langis, tempera at pastel sa karton, 91 x 73 cm, National Gallery of Norway.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எட்வர்ட் மன்ச், தி ஸ்க்ரீம், 1893. கார்ட்போர்டில் எண்ணெய், டெம்பரா மற்றும் பச்டேல், 91 x 73 செ.மீ., நார்வேயின் நேஷனல் கேலரி.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เอ็ดเวิร์ด มุงค์, The Scream, 1893 สีน้ำมัน เทมเพอรา และพาสเทลบนกระดาษแข็ง 91 x 73 ซม. หอศิลป์แห่งชาตินอร์เวย์ 141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Çığlık, 1893. Karton üzerine yağlıboya, tempera ve pastel, 91 x 73 cm, Norveç Ulusal Galerisi. 141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Едвард Мунк, «Крик», 1893. Картон, олія, темпера та пастель, 91 x 73 см, Національна галерея Норвегії. 141 млн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ایڈورڈ منچ، دی سکریم، 1893۔ گتے پر تیل، مزاج اور پیسٹل، 91 x 73 سینٹی میٹر، ناروے کی نیشنل گیلری۔ 141M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Edvard Munch, Tiếng thét, 1893. Sơn dầu, màu tempera và phấn màu trên bìa cứng, 91 x 73 cm, Phòng trưng bày Quốc gia Na Uy. 141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1dd38b5b937_0_2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1dd38b5b937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b0c9a69e51_0_3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1" name="Google Shape;481;g3b0c9a69e51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b0c9a69e51_0_3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b0c9a69e51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b0c9a69e51_0_3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b0c9a69e51_0_3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3b0c9a69e51_0_39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4" name="Google Shape;504;g3b0c9a69e51_0_3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and centred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 Oil on canvas, 198 x 148 cm, Collection of Elaine Wynn (private).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 Vaj në pëlhurë, 198 x 148 cm, Koleksioni i Elaine Wynn (privat).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ፍራንሲስ ቤከን, የሉሲያን ፍሮይድ ሶስት ጥናቶች, 1969. በሸራ ላይ ዘይት, 198 x 148 ሴ.ሜ, የ Elaine Wynn ስብስብ (የግል).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فرانسيس بيكون، ثلاث دراسات عن لوسيان فرويد، 1969. زيت على قماش، 198 × 148 سم، مجموعة إيلين وين (خاصة).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Ֆրենսիս Բեկոն, Լյուսիան Ֆրեյդի երեք ուսումնասիրությունները, 1969. Յուղը կտավի վրա, 198 x 148 սմ, Էլեյն Ուինի հավաքածու (մասնավոր):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Tres estudis de Lucian Freud, 1969. Oli sobre tela, 198 x 148 cm, Col·lecció d'Elaine Wynn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弗朗西斯·培根，《卢西安·弗洛伊德三幅研究画》，1969 年。布面油画，198 x 148 厘米，伊莱恩·韦恩收藏（私人）。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Drie studies van Lucian Freud, 1969. Olieverf op doek, 198 x 148 cm, Collectie van Elaine Wynn (privé).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فرانسیس بیکن، سه مطالعه درباره لوسیان فروید، 1969. رنگ روغن روی بوم، 198 x 148 سانتی متر، مجموعه ایلین وین (خصوصی).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Trois études de Lucian Freud, 1969. Huile sur toile, 198 x 148 cm, Collection d'Elaine Wynn (privée).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Drei Studien von Lucian Freud, 1969. Öl auf Leinwand, 198 x 148 cm, Sammlung von Elaine Wynn (privat).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ફ્રાન્સિસ બેકોન, થ્રી સ્ટડીઝ ઓફ લ્યુસિયન ફ્રોઈડ, 1969. ઓઈલ ઓન કેનવાસ, 198 x 148 સેમી, ઈલેઈન વિનનું કલેક્શન (ખાનગી).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फ्रांसिस बेकन, लुसियन फ्रायड के तीन अध्ययन, 1969. कैनवास पर तेल, 198 x 148 सेमी, एलेन व्यान का संग्रह (निजी)।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Tre studi di Lucian Freud, 1969. Olio su tela, 198 x 148 cm, Collezione di Elaine Wynn (privata).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フランシス・ベーコン、ルシアン・フロイドの3つの習作、1969年。キャンバスに油彩、198 x 148 cm、エレイン・ウィン（個人所蔵）コレクション。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프랜시스 베이컨, 루시안 프로이트에 대한 세 가지 연구, 1969년. 캔버스에 유채, 198 x 148cm, 엘레인 윈 소장(개인).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 Oil on canvas, 198 x 148 cm, Collection of Elaine Wynn (taybet).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Tiga Kajian Lucian Freud, 1969. Minyak di atas kanvas, 198 x 148 cm, Koleksi Elaine Wynn (peribadi).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ഫ്രാൻസിസ് ബേക്കൺ, ലൂസിയൻ ഫ്രോയിഡിൻ്റെ ത്രീ സ്റ്റഡീസ്, 1969. ഓയിൽ ഓൺ ക്യാൻവാസ്, 198 x 148 സെ.മീ, എലെയ്ൻ വിൻ (സ്വകാര്യ) ശേഖരം.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फ्रान्सिस बेकन, लुसियन फ्रायडको तीन अध्ययन, 1969। क्यानभासमा तेल, 198 x 148 सेमी, एलेन विन (निजी) को संग्रह।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فرانسیس بیکن، د لوسیان فرویډ درې مطالعات، 1969. تیل په کینوس کې، 198 x 148 سانتي متره، د ایلین وین ټولګه (شخصي).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Três estudos de Lucian Freud, 1969. Óleo sobre tela, 198 x 148 cm, Coleção de Elaine Wynn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ਫ੍ਰਾਂਸਿਸ ਬੇਕਨ, ਲੂਸੀਅਨ ਫਰਾਉਡ ਦੇ ਤਿੰਨ ਅਧਿਐਨ, 1969. ਕੈਨਵਸ 'ਤੇ ਤੇਲ, 198 x 148 ਸੈਂਟੀਮੀਟਰ, ਏਲੇਨ ਵਿਨ (ਪ੍ਰਾਈਵੇਟ) ਦਾ ਸੰਗ੍ਰਹਿ।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Фрэнсис Бэкон, «Три этюда к Люсьену Фрейду», 1969. Холст, масло, 198 x 148 см, частная коллекция Элейн Уинн.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Френсис Бејкон, Три студије Лусијана Фројда, 1969. Уље на платну, 198 к 148 цм, колекција Елејн Вин (приватно).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Saddex Daraasadood oo Lucian Freud ah, 1969. Saliid shiraac ah, 198 x 148 cm, Ururinta Elaine Wynn (gaar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Tres estudios de Lucian Freud, 1969. Óleo sobre lienzo, 198 x 148 cm, Colección de Elaine Wynn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Tilu Studi Lucian Freud, 1969. Minyak dina kanvas, 198 x 148 cm, Kumpulan Elaine Wynn (swasta).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Masomo Matatu ya Lucian Freud, 1969. Mafuta kwenye turubai, 198 x 148 cm, Mkusanyiko wa Elaine Wynn (binafsi).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 Olja på duk, 198 x 148 cm, Collection of Elaine Wynn (privat).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Tatlong Pag-aaral ni Lucian Freud, 1969. Langis sa canvas, 198 x 148 cm, Koleksyon ni Elaine Wynn (pribado).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பிரான்சிஸ் பேகன், லூசியன் பிராய்டின் மூன்று ஆய்வுகள், 1969. கேன்வாஸில் எண்ணெய், 198 x 148 செ.மீ., எலைன் வின் சேகரிப்பு (தனியார்).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ฟรานซิส เบคอน สามการศึกษาของลูเชียน ฟรอยด์ พ.ศ. 2512 สีน้ำมันบนผ้าใบ 198 x 148 ซม. คอลเลกชันของเอเลน วินน์ (ส่วนตัว)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Lucian Freud'un Üç Çalışması, 1969. Tuval üzerine yağlıboya, 198 x 148 cm, Elaine Wynn Koleksiyonu (özel).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Френсіс Бекон, Три дослідження Лючіана Фрейда, 1969. Полотно, олія, 198 x 148 см, колекція Елейн Вінн (приватна).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فرانسس بیکن، لوسیئن فرائیڈ کے تھری اسٹڈیز، 1969۔ کینوس پر تیل، 198 x 148 سینٹی میٹر، ایلین وین کا مجموعہ (نجی)۔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Ba nghiên cứu về Lucian Freud, 1969. Sơn dầu trên vải, 198 x 148 cm, Bộ sưu tập của Elaine Wynn (riêng tư).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3b0c9a69e51_0_39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3b0c9a69e51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Dance at Le Moulin de la Galette, 1876. Oil on canvas, 131x 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Dance at Le Moulin de la Galette, 1876. Vaj në pëlhurë, 131x175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ኦገስት ሬኖየር፣ በ Le Moulin de la Galette ዳንስ፣ 1876. ዘይት በሸራ ላይ፣ 131x175 ሴ.ሜ፣ ሙሴ ዲ ኦርሳይ።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أوغست رينوار، الرقص في لو مولان دو لا غاليت، 1876. زيت على قماش، 131 × 175 سم، متحف دورسيه.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Օգյուստ Ռենուար, Պար Լե Մուլեն դե լա Գալետում, 1876. Կտավ յուղաներկ, 131x175 սմ, Օրսեի թանգարան։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Dansa al Moulin de la Galette, 1876. Oli sobre tela, 131x175 cm, Museu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奥古斯特·雷诺阿，《煎饼磨坊的舞蹈》，1876 年。布面油画，131x 175 厘米，奥赛博物馆。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Dans in Le Moulin de la Galette, 1876. Olieverf op doek, 131x 175 cm, Musée d'Orsay.</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آگوست رنوار، رقص در Le Moulin de la Galette، 1876. رنگ روغن روی بوم، 131x175 سانتی متر، موزه اورسی.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Danse au Moulin de la Galette, 1876. Huile sur toile, 131x 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Tanz im Moulin de la Galette, 1876. Öl auf Leinwand, 131 x 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ઓગસ્ટે રેનોઇર, લે મૌલિન ડે લા ગેલેટ ખાતે ડાન્સ, 1876. કેનવાસ પર તેલ, 131x 175 સે.મી., મ્યુઝી ડી'ઓરસે.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अगस्टे रेनॉयर, ले मौलिन डे ला गैलेट में नृत्य, 1876। कैनवास पर तेल, 131x 175 सेमी, मुसी डी'ऑर्से।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Danza al Moulin de la Galette, 1876. Olio su tela, 131x175 cm, Museo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オーギュスト・ルノワール、ムーラン・ド・ラ・ギャレットのダンス、1876年。キャンバスに油彩、131x 175 cm、オルセー美術館。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오귀스트 르누아르, 물랭 드 라 갈레트의 무도회, 1876년. 캔버스에 유채, 131x175cm, 오르세 미술관.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Dance at Le Moulin de la Galette, 1876. Rûn li ser canvas, 131x175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Tarian di Le Moulin de la Galette, 1876. Minyak di atas kanvas, 131x 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അഗസ്‌റ്റെ റിനോയർ, ലെ മൗലിൻ ഡി ലാ ഗലറ്റിലെ നൃത്തം, 1876. ഓയിൽ ഓൺ കാൻവാസുകൾ, 131x 175 സെ.മീ, മ്യൂസി ഡി ഓർസെ.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अगस्टे रेनोइर, ले मौलिन डे ला ग्यालेटमा नृत्य, 1876। क्यानभासमा तेल, 131x 175 सेमी, Musée d'Orsay।</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اګسټ رینویر، په لی مولین دی لا ګالیټ کې نڅا، 1876. په کینوس کې تېل، 131x 175 سانتي متره، د اورسا میوزیم.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Dança no Le Moulin de la Galette, 1876. Óleo sobre tela, 131x 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ਆਗਸਟੇ ਰੇਨੋਇਰ, ਲੇ ਮੌਲਿਨ ਡੇ ਲਾ ਗਲੇਟ ਵਿਖੇ ਡਾਂਸ, 1876. ਕੈਨਵਸ 'ਤੇ ਤੇਲ, 131x 175 ਸੈਂਟੀਮੀਟਰ, ਮੂਸੀ ਡੀ'ਓਰਸੇ।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Огюст Ренуар, Танец в Мулен де ла Галетт, 1876. Холст, масло, 131x175 см, Музей Орсе.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Огист Реноар, Плес у Ле Моулин де ла Галетте, 1876. Уље на платну, 131к 175 цм, Мусее д'Орсаи.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Qoob ka ciyaarka Le Moulin de la Galette, 1876. Saliida shiraac, 131x 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Danza en Le Moulin de la Galette, 1876. Óleo sobre lienzo, 131 x 175 cm, Museo de 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Tari di Le Moulin de la Galette, 1876. Minyak dina kanvas, 131x175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Ngoma huko Le Moulin de la Galette, 1876. Mafuta kwenye turubai, 131x 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Dans på Le Moulin de la Galette, 1876. Olja på duk, 131x175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Sayaw sa Le Moulin de la Galette, 1876. Langis sa canvas, 131x 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அகஸ்டே ரெனோயர், லு மௌலின் டி லா கேலட்டில் நடனம், 1876. கேன்வாஸில் எண்ணெய், 131x 175 செ.மீ., மியூசி டி'ஓர்சே.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เต้นรำที่ Le Moulin de la Galette พ.ศ. 2419 สีน้ำมันบนผ้าใบ 131x 175 ซม.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Le Moulin de la Galette'de Dans, 1876. Tuval üzerine yağlıboya, 131x175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Огюст Ренуар, Танець у Мулен де ла Галет, 1876. Полотно, олія, 131x175 см, Музей Орсе.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آگسٹ رینوئر، ڈانس ایٹ لی مولن ڈی لا گیلیٹ، 1876۔ کینوس پر تیل، 131x175 سینٹی میٹر، میوزی ڈی اورسے۔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Khiêu vũ tại Le Moulin de la Galette, 1876. Sơn dầu trên vải, 131x175 cm, Musée d'Orsay.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b0c9a69e51_0_40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b0c9a69e51_0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and centred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paintings of 47 x 180 cm each.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Dymbëdhjetë ekrane peizazhi, 1925. 12 piktura me përmasa 47 x 180 cm secila.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አሥራ ሁለት የመሬት ገጽታ ማሳያዎች, 1925. እያንዳንዳቸው 47 x 180 ሴ.ሜ ያላቸው 12 ስዕሎች.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تشي بايشي، اثنتي عشرة شاشة للمناظر الطبيعية، 1925. 12 لوحة، كل منها بمساحة 47 × 180 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նկար 47 x 180 սմ յուրաքանչյուրը: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quadres de 47 x 180 cm cadascun.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齐白石，《十二条山水屏》，1925 年。12 幅画作，每幅 47 x 180 厘米。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Twaalf landschapsschermen, 1925. 12 schilderijen van elk 47 x 180 cm.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نقاشی هر کدام 47×180 سانتی متر.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Douze écrans de paysage, 1925. 12 peintures de 47 x 180 cm chacune.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Zwölf Landschaftsschirme, 1925. 12 Gemälde mit jeweils 47 x 180 cm.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ક્વિ બૈશી, ટ્વેલ્વ લેન્ડસ્કેપ સ્ક્રીન, 1925. 47 x 180 સેમી દરેકના 12 ચિત્રો.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क्यूई बैशी, बारह लैंडस्केप स्क्रीन, 1925. 47 x 180 सेमी प्रत्येक की 12 पेंटिंग।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Dodici paraventi paesaggistici, 1925. 12 dipinti di 47 x 180 cm ciascuno.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斉白石『山水図十二面屏風』1925年。各47×180cmの絵画12枚。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치바이스, 십이산수화, 1925년. 각각 47 x 180cm 크기의 그림 12점.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tabloyên her yek 47 x 180 cm.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Dua Belas Skrin Landskap, 1925. 12 lukisan berukuran 47 x 180 cm setiap satu.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ക്വി ബൈഷി, പന്ത്രണ്ട് ലാൻഡ്സ്കേപ്പ് സ്ക്രീനുകൾ, 1925. 47 x 180 സെൻ്റീമീറ്റർ വീതമുള്ള 12 പെയിൻ്റിംഗുകൾ.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ट्वेलभ ल्यान्डस्केप स्क्रिन, 1925। 47 x 180 सेमी प्रत्येकका 12 चित्रहरू।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دولس منظره لرونکې سکرینونه، 1925. د 47 x 180 سانتي مترو په اندازه 12 نقاشي.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Doze telas de paisagem, 1925. 12 pinturas de 47 x 180 cm cada.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ਕਿਊ ਬੈਸ਼ੀ, ਬਾਰ੍ਹਾਂ ਲੈਂਡਸਕੇਪ ਸਕ੍ਰੀਨਜ਼, 1925. 47 x 180 ਸੈਂਟੀਮੀਟਰ ਦੀਆਂ 12 ਪੇਂਟਿੰਗਾਂ।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Ци Байши, «Двенадцать пейзажных ширм», 1925. 12 картин размером 47 х 180 см каждая.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Ки Баисхи, Дванаест пејзажних паравана, 1925. 12 слика 47 к 180 цм свака.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Laba iyo Toban Shaashado Muuqaal, 1925. 12 sawir oo midkiiba 47 x 180 cm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Doce biombos de paisajes, 1925. 12 pinturas de 47 x 180 cm cada una.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Dua belas Layar Lansekap, 1925. 12 lukisan 47 x 180 cm unggal.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Skrini Kumi na Mbili za Mazingira, 1925. Picha 12 za 47 x 180 cm kila 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Tolv landskapsskärmar, 1925. 12 målningar på vardera 47 x 180 cm.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Labindalawang Landscape Screen, 1925. 12 painting na 47 x 180 cm bawat isa.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குய் பைஷி, பன்னிரண்டு இயற்கைத் திரைகள், 1925. ஒவ்வொன்றும் 47 x 180 செமீ 12 ஓவியங்கள்.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ฉากกั้นทิวทัศน์ 12 ภาพ, พ.ศ. 2468 ภาพวาด 12 ภาพ ขนาดภาพละ 47 x 180 ซม.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On İki Manzara Ekranı, 1925. Her biri 47 x 180 cm olan 12 resim.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 Байші, Дванадцять пейзажних ширм, 1925 р. 12 картин 47 х 180 см кожна.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47 x 180 cm ہر ایک کی 12 پینٹنگز۔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Tề Bạch Thạch, Mười hai bức bình phong, 1925. 12 bức tranh, mỗi bức có kích thước 47 x 180 cm.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b0c9a69e51_0_40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4" name="Google Shape;524;g3b0c9a69e51_0_4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Boy with a Pipe, 1905. Oil on canvas, 100 x 81 cm, Private collection.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Boy with a Pipe, 1905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Djalë me tub, 1905. Vaj mbi pëlhurë, 100 x 81 cm, Koleksion privat.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ፓብሎ ፒካሶ, ቧንቧ ያለው ልጅ, 1905. በሸራ ላይ ዘይት, 100 x 81 ሴ.ሜ, የግል ስብስብ.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بابلو بيكاسو، الصبي مع الغليون، 1905. زيت على قماش، 100 × 81 سم، مجموعة خاصة.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Boy with a Pipe, 1905. Յուղը կտավի վրա, 100 x 81 սմ, Մասնավոր հավաքածու: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Noi amb una pipa, 1905. Oli sobre tela, 100 x 81 cm, Col·lecció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巴勃罗·毕加索，《拿烟斗的男孩》，1905 年。布面油画，100 x 81 厘米，私人收藏。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Jongen met pijp, 1905. Olieverf op doek, 100 x 81 cm, Privécollectie.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پیکاسو، پسری با لوله، 1905. رنگ روغن روی بوم، 100 در 81 سانتی متر، مجموعه خصوصی.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Garçon à la pipe, 1905. Huile sur toile, 100 x 81 cm, Collection particulière.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Junge mit Pfeife, 1905. Öl auf Leinwand, 100 x 81 cm, Privatsammlung.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પાબ્લો પિકાસો, બોય વિથ અ પાઇપ, 1905. કેનવાસ પર તેલ, 100 x 81 સેમી, ખાનગી સંગ્રહ.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पाब्लो पिकासो, पाइप वाला लड़का, 1905. कैनवास पर तेल चित्र, 100 x 81 सेमी, निजी संग्रह।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Ragazzo con la pipa, 1905. Olio su tela, 100 x 81 cm, Collezione privata.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パブロ・ピカソ、「パイプを持つ少年」、1905年。キャンバスに油彩、100 x 81 cm、個人所蔵。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파블로 피카소, 파이프를 든 소년, 1905년. 캔버스에 유채, 100 x 81cm, 개인 소장품.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Boy with a Pipe, 1905. Rûn li ser canvas, 100 x 81 cm, Koleksiyona taybet.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Budak Lelaki dengan Paip, 1905. Minyak di atas kanvas, 100 x 81 cm, Koleksi peribadi.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പാബ്ലോ പിക്കാസോ, ബോയ് വിത്ത് എ പൈപ്പ്, 1905. ഓയിൽ ഓൺ ക്യാൻവാസ്, 100 x 81 സെ.മീ, സ്വകാര്യ ശേഖരം.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पाब्लो पिकासो, बॉय विथ अ पाइप, १९०५। क्यानभासमा तेल, १०० x ८१ सेमी, निजी संग्रह।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پیکاسو، د پایپ سره هلک، 1905. تیل په کینوس کې، 100 x 81 سانتي متره، شخصي ټولګه.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Menino com um cachimbo, 1905. Óleo sobre tela, 100 x 81 cm, Coleção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ਪਾਬਲੋ ਪਿਕਾਸੋ, ਪਾਈਪ ਵਾਲਾ ਲੜਕਾ, 1905. ਕੈਨਵਸ 'ਤੇ ਤੇਲ, 100 x 81 ਸੈਂਟੀਮੀਟਰ, ਨਿੱਜੀ ਸੰਗ੍ਰਹਿ।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Пикассо, «Мальчик с трубкой», 1905. Холст, масло, 100 x 81 см, Частная коллекция.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Пикасо, Дечак са лулом, 1905. Уље на платну, 100 к 81 цм, Приватна колекција.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Wiil leh tuubo, 1905. Saliid shiraac ah, 100 x 81 cm, Ururinta gaarka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Niño con pipa, 1905. Óleo sobre lienzo, 100 x 81 cm, Colección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Budak kalawan pipe a, 1905. Minyak dina kanvas, 100 x 81 cm, kempelan swasta.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Mvulana mwenye Bomba, 1905. Mafuta kwenye turuba, 100 x 81 cm, Mkusanyiko wa kibinafsi.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Pojke med pipa, 1905. Olja på duk, 100 x 81 cm, Privat samling.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Batang Lalaking may Pipe, 1905. Langis sa canvas, 100 x 81 cm, Pribadong koleksyon.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பாப்லோ பிக்காசோ, பாய் வித் எ பைப், 1905. ஆயில் ஆன் கேன்வாஸ், 100 x 81 செ.மீ., தனியார் சேகரிப்பு.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ปาโบล ปิกัสโซ เด็กชายกับท่อ พ.ศ. 2448 สีน้ำมันบนผ้าใบ 100 x 81 ซม. คอลเลกชันส่วนตัว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Pipolu Çocuk, 1905. Tuval üzerine yağlıboya, 100 x 81 cm, Özel koleksiyon.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Пікассо, Хлопчик із люлькою, 1905. Полотно, олія, 100 х 81 см, приватна колекція.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پکاسو، ایک پائپ کے ساتھ لڑکا، 1905۔ کینوس پر تیل، 100 x 81 سینٹی میٹر، نجی مجموعہ۔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Cậu bé cầm tẩu thuốc, 1905. Sơn dầu trên vải, 100 x 81 cm, Bộ sưu tập cá nhân.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b0c9a69e51_0_41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b0c9a69e51_0_4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between 1886 and 1888. Oil on canvas,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ndërmjet viteve 1886 dhe 1888. Vaj në pëlhurë, 200 x 250 cm, Fondacioni Barnes.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(ሞዴሎች), በ 1886 እና 1888 መካከል. በሸራ ላይ ዘይት, 200 x 250 ሴ.ሜ, ባርነስ ፋውንዴሽን.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 سورا، نماذج، بين عامي 1886 و1888. زيت على قماش، 200 × 250 سم، مؤسسة بارنز.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(մոդելներ), 1886-ից 1888 թվականներին: Յուղը կտավի վրա, 200 x 250 սմ,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entre 1886 i 1888. Oli sobre tela, 200 x 250 cm, Fundació Barnes.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乔治·修拉，《模特》，1886 年至 1888 年间。布面油画，200 x 250 厘米，巴恩斯基金会。</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(Modellen), tussen 1886 en 1888. Olieverf op doek, 200 x 250 cm, Barnes Foundation.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ژرژ سورات، پوزوزها (مدل‌ها)، بین 1886 و 1888. رنگ روغن روی بوم، 200 در 250 سانتی‌متر، بنیاد بارنز.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entre 1886 et 1888. Huile sur toile, 200 x 250 cm, Fondation Barnes.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 zwischen 1886 und 1888. Öl auf Leinwand,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1886 અને 1888 ની વચ્ચે જ્યોર્જ સ્યુરાટ, પોસ્યુસ (મોડેલ્સ), કેનવાસ પર તેલ, 200 x 250 સેમી, બાર્નેસ ફાઉન્ડેશન.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जॉर्जेस सेरात, पोज़्यूज़ (मॉडल), 1886 और 1888 के बीच। कैनवास पर तेल चित्र, 200 x 250 सेमी, बार्न्स फाउंडेशन।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 tra il 1886 e il 1888. Olio su tela,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ジョルジュ・スーラ『ポーズをとる人々（モデルたち）』、1886年から1888年。キャンバスに油彩、200 x 250 cm、バーンズ財団。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조르주 쇠라, 포즈즈(모델), 1886년과 1888년 사이. 캔버스에 유채, 200 x 250cm, 반스 재단.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di navbera 1886 û 1888 de. Rûn li ser canvas, 200 x 250 cm, Weqfa Barnes.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 antara 1886 dan 1888. Minyak di atas kanvas, 200 x 250 cm, Yayasan Barnes.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1886 നും 1888 നും ഇടയിൽ ജോർജ്ജ് സെയൂററ്റ്, പോസ്യൂസ് (മോഡലുകൾ), ക്യാൻവാസിൽ എണ്ണ, 200 x 250 സെൻ്റീമീറ്റർ, ബാൺസ് ഫൗണ്ടേഷൻ.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1886 र 1888 को बीच। क्यानभासमा तेल, 200 x 250 cm, Barnes Foundation।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جورجس سیورات، پوزیسس (موډلونه)، د 1886 او 1888 ترمنځ. تیل په کینوس کې، 200 x 250 سانتي متره، د بارنس بنسټ.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(Modelos), entre 1886 e 1888. Óleo sobre tela,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1886 ਅਤੇ 1888 ਦੇ ਵਿਚਕਾਰ ਜੌਰਜਸ ਸੀਰਾਟ, ਪੋਜ਼ਸ (ਮਾਡਲ), ਕੈਨਵਸ 'ਤੇ ਤੇਲ, 200 x 250 ਸੈਂਟੀਮੀਟਰ, ਬਾਰਨਸ ਫਾਊਂਡੇਸ਼ਨ।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Жорж Сёра, «Модели», между 1886 и 1888 годами. Холст, масло, 200 x 250 см, Фонд Барнса.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Георгес Сеурат, Посеусе (модели), између 1886. и 1888. Уље на платну, 200 к 250 цм, Барнсова фондација.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intii u dhaxaysay 1886 iyo 1888. Saliida shiraaca,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(Modelos), entre 1886 y 1888. Óleo sobre lienzo, 200 x 250 cm, Fundación Barnes.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(Modél), antara 1886 jeung 1888. Minyak dina kanvas,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(Mifano), kati ya 1886 na 1888. Mafuta kwenye turubai,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(modeller), mellan 1886 och 1888. Olja på duk,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sa pagitan ng 1886 at 1888. Langis sa canvas,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ஜார்ஜஸ் சீராட், போஸ்யூஸ் (மாடல்கள்), 1886 மற்றும் 1888 க்கு இடையில். கேன்வாஸில் எண்ணெய், 200 x 250 செ.மீ., பார்ன்ஸ் ஃபவுண்டேஷன்.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ระหว่างปี พ.ศ. 2429 ถึง พ.ศ. 2431 สีน้ำมันบนผ้าใบ ขนาด 200 x 250 ซม. มูลนิธิ Barnes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(Modeller), 1886-1888 arası. Tuval üzerine yağlıboya, 200 x 250 cm, Barnes Vakfı.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Жорж Сера, Пози (моделі), між 1886 і 1888 роками. Полотно, олія, 200 x 250 см, Фонд Барнса.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جارجز سیورٹ، پوزیسس (ماڈلز)، 1886 اور 1888 کے درمیان۔ کینوس پر تیل، 200 x 250 سینٹی میٹر، بارنس فاؤنڈیشن۔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(Người mẫu), khoảng năm 1886 đến năm 1888. Sơn dầu trên vải, 200 x 250 cm, Barnes Foundation.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b0c9a69e51_0_4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3b0c9a69e51_0_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b0c9a69e51_0_4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9" name="Google Shape;549;g3b0c9a69e51_0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1dd38b5b937_0_40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1dd38b5b937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b0c9a69e51_0_43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3b0c9a69e51_0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between 1886 and 1888. Oil on canvas, 200 x 250 cm, Barnes Foundation.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ndërmjet viteve 1886 dhe 1888. Vaj në pëlhurë, 200 x 250 cm, Fondacioni Barnes. 149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(ሞዴሎች), በ 1886 እና 1888 መካከል. በሸራ ላይ ዘይት, 200 x 250 ሴ.ሜ, ባርነስ ፋውንዴሽን. 149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 سورا، "بوسوز (نماذج))، بين عامي ١٨٨٦ و١٨٨٨. زيت على قماش، ٢٠٠ × ٢٥٠ سم، مؤسسة بارنز. ١٤٩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(մոդելներ), 1886-ից 1888 թվականներին: Յուղը կտավի վրա, 200 x 250 սմ, Barnes Foundation: 149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entre 1886 i 1888. Oli sobre tela, 200 x 250 cm, Fundació Barnes. 149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乔治·修拉，《模特儿》，1886年至1888年间。布面油画，200 x 250厘米，巴恩斯基金会藏。1.49亿美元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(Modellen), tussen 1886 en 1888. Olieverf op doek, 200 x 250 cm, Barnes Foundation. 149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ژرژ سورات، پوزوزها (مدل‌ها)، بین 1886 و 1888. رنگ روغن روی بوم، 200 در 250 سانتی‌متر، بنیاد بارنز. 149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(Modèles), entre 1886 et 1888. Huile sur toile, 200 x 250 cm, Fondation Barnes. 149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 zwischen 1886 und 1888. Öl auf Leinwand, 200 x 250 cm, Barnes Foundation. 149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1886 અને 1888 ની વચ્ચે જ્યોર્જ સ્યુરાટ, પોસ્યુસ (મોડેલ્સ), કેનવાસ પર તેલ, 200 x 250 સેમી, બાર્નેસ ફાઉન્ડેશન.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जॉर्जेस सेरात, पोज़्यूज़ (मॉडल), 1886 और 1888 के बीच। कैनवास पर तैलचित्र, 200 x 250 सेमी., बार्न्स फ़ाउंडेशन। 149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 tra il 1886 e il 1888. Olio su tela, 200 x 250 cm, Barnes Foundation. 149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ジョルジュ・スーラ『ポーズをとる人々（モデルたち）』、1886年から1888年の間。キャンバスに油彩、200 x 250 cm、バーンズ財団。1億4,900万ドル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조르주 쇠라, 포즈즈(모델), 1886년에서 1888년 사이. 캔버스에 유채, 200 x 250cm, 반스 재단. 1억 4,900만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di navbera 1886 û 1888 de. Rûn li ser canvas, 200 x 250 cm, Weqfa Barnes.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 antara 1886 dan 1888. Minyak di atas kanvas, 200 x 250 cm, Yayasan Barnes. 149J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1886 നും 1888 നും ഇടയിൽ ജോർജ്ജ് സെയൂററ്റ്, പോസ്യൂസ് (മോഡലുകൾ), ക്യാൻവാസിൽ എണ്ണ, 200 x 250 സെൻ്റീമീറ്റർ, ബാൺസ് ഫൗണ്ടേഷൻ.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1886 र 1888 को बीच। क्यानभासमा तेल, 200 x 250 cm, Barnes Foundation। 149M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جورجس سیورات، پوزیسس (موډلونه)، د 1886 او 1888 ترمنځ. تیل په کینوس کې، 200 x 250 سانتي متره، د بارنس بنسټ.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(Modelos), entre 1886 e 1888. Óleo sobre tela, 200 x 250 cm, Fundação Barnes. 149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1886 ਅਤੇ 1888 ਦੇ ਵਿਚਕਾਰ ਜੌਰਜਸ ਸੀਰਾਟ, ਪੋਜ਼ਸ (ਮਾਡਲ), ਕੈਨਵਸ 'ਤੇ ਤੇਲ, 200 x 250 ਸੈਂਟੀਮੀਟਰ, ਬਾਰਨਸ ਫਾਊਂਡੇਸ਼ਨ।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Жорж Сёра, «Модельеры», между 1886 и 1888 годами. Масло, холст, 200 x 250 см, Фонд Барнса. 149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Георгес Сеурат, Посеусе (модели), између 1886. и 1888. Уље на платну, 200 к 250 цм, Барнсова фондација. 149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intii u dhaxaysay 1886 iyo 1888. Saliida shiraaca, 200 x 250 cm, Barnes Foundation.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(Modelos), entre 1886 y 1888. Óleo sobre lienzo, 200 x 250 cm, Fundación Barnes. 149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(Modél), antara 1886 jeung 1888. Minyak dina kanvas, 200 x 250 cm, Barnes Foundation.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(Mifano), kati ya 1886 na 1888. Mafuta kwenye turubai, 200 x 250 cm, Barnes Foundation.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(modeller), mellan 1886 och 1888. Olja på duk, 200 x 250 cm, Barnes Foundation. 149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sa pagitan ng 1886 at 1888. Langis sa canvas, 200 x 250 cm, Barnes Foundation.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ஜார்ஜஸ் சீராட், போஸ்யூஸ் (மாடல்கள்), 1886 மற்றும் 1888 க்கு இடையில். கேன்வாஸில் எண்ணெய், 200 x 250 செ.மீ., பார்ன்ஸ் ஃபவுண்டேஷன்.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(Models) ระหว่างปี พ.ศ. 2429 ถึง พ.ศ. 2431 สีน้ำมันบนผ้าใบ ขนาด 200 x 250 ซม. มูลนิธิ Barnes ราคา 149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(Modeller), 1886-1888 arası. Tuval üzerine yağlıboya, 200 x 250 cm, Barnes Vakfı. 149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Жорж Сера, Пози (моделі), між 1886 і 1888 роками. Полотно, олія, 200 x 250 см, Фонд Барнса. 149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جارجز سیورٹ، پوزیسس (ماڈلز)، 1886 اور 1888 کے درمیان۔ کینوس پر تیل، 200 x 250 سینٹی میٹر، بارنس فاؤنڈیشن۔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Georges Seurat, Poseuses (Người mẫu), khoảng năm 1886 đến năm 1888. Sơn dầu trên vải, 200 x 250 cm, Quỹ Barnes. 149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b0c9a69e51_0_43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b0c9a69e51_0_4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Boy with a Pipe, 1905. Oil on canvas, 100 x 81 cm, Private collection.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Boy with a Pipe, 1905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Djalë me tub, 1905. Vaj mbi pëlhurë, 100 x 81 cm, Koleksion privat. 149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ፓብሎ ፒካሶ, ቧንቧ ያለው ልጅ, 1905. በሸራ ላይ ዘይት, 100 x 81 ሴ.ሜ, የግል ስብስብ. 149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بابلو بيكاسو، صبيٌّ مع غليون، ١٩٠٥. زيت على قماش، ١٠٠ × ٨١ سم، مجموعة خاصة. ١٤٩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Boy with a Pipe, 1905. Յուղը կտավի վրա, 100 x 81 սմ, Մասնավոր հավաքածու: 149 միլիոն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Noi amb una pipa, 1905. Oli sobre tela, 100 x 81 cm, Col·lecció particular. 149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巴勃罗·毕加索，《拿烟斗的男孩》，1905年。布面油画，100 x 81厘米，私人收藏。1.49亿美元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Jongen met pijp, 1905. Olieverf op doek, 100 x 81 cm, Privécollectie. 149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پیکاسو، پسری با لوله، 1905. رنگ روغن روی بوم، 100 در 81 سانتی متر، مجموعه خصوصی. 149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Garçon à la pipe, 1905. Huile sur toile, 100 x 81 cm, Collection privée. 149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Junge mit Pfeife, 1905. Öl auf Leinwand, 100 x 81 cm, Privatsammlung. 149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પાબ્લો પિકાસો, બોય વિથ અ પાઇપ, 1905. કેનવાસ પર તેલ, 100 x 81 સેમી, ખાનગી સંગ્રહ.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पाब्लो पिकासो, पाइप वाला लड़का, 1905. कैनवास पर तैलचित्र, 100 x 81 सेमी., निजी संग्रह. 149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Ragazzo con la pipa, 1905. Olio su tela, 100 x 81 cm, Collezione privata. 149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パブロ・ピカソ『パイプを持つ少年』、1905年。キャンバスに油彩、100 x 81 cm、個人蔵。1億4,900万ドル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파블로 피카소, 파이프를 든 소년, 1905년. 캔버스에 유채, 100 x 81cm, 개인 소장. 1억 4,900만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Boy with a Pipe, 1905. Rûn li ser canvas, 100 x 81 cm, Koleksiyona taybet.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Budak Lelaki dengan Paip, 1905. Minyak di atas kanvas, 100 x 81 cm, Koleksi peribadi. 149J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പാബ്ലോ പിക്കാസോ, ബോയ് വിത്ത് എ പൈപ്പ്, 1905. ഓയിൽ ഓൺ ക്യാൻവാസ്, 100 x 81 സെ.മീ, സ്വകാര്യ ശേഖരം.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पाब्लो पिकासो, बॉय विथ अ पाइप, १९०५। क्यानभासमा तेल, १०० x ८१ सेमी, निजी संग्रह। 149M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پیکاسو، د پایپ سره هلک، 1905. تیل په کینوس کې، 100 x 81 سانتي متره، شخصي ټولګه.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Menino com Cachimbo, 1905. Óleo sobre tela, 100 x 81 cm, Coleção particular. 149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ਪਾਬਲੋ ਪਿਕਾਸੋ, ਪਾਈਪ ਵਾਲਾ ਲੜਕਾ, 1905. ਕੈਨਵਸ 'ਤੇ ਤੇਲ, 100 x 81 ਸੈਂਟੀਮੀਟਰ, ਨਿੱਜੀ ਸੰਗ੍ਰਹਿ।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Пикассо, «Мальчик с трубкой», 1905. Холст, масло, 100 x 81 см, частная коллекция. 149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Пикасо, Дечак са лулом, 1905. Уље на платну, 100 к 81 цм, Приватна колекција. 149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Wiil leh tuubo, 1905. Saliid shiraac ah, 100 x 81 cm, Ururinta gaarka ah.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Niño con pipa, 1905. Óleo sobre lienzo, 100 x 81 cm, Colección privada. 149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Budak kalawan pipe a, 1905. Minyak dina kanvas, 100 x 81 cm, kempelan swasta.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Mvulana mwenye Bomba, 1905. Mafuta kwenye turuba, 100 x 81 cm, Mkusanyiko wa kibinafsi.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Pojke med pipa, 1905. Olja på duk, 100 x 81 cm, Privat samling. 149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Batang Lalaking may Pipe, 1905. Langis sa canvas, 100 x 81 cm, Pribadong koleksyon.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பாப்லோ பிக்காசோ, பாய் வித் எ பைப், 1905. ஆயில் ஆன் கேன்வாஸ், 100 x 81 செ.மீ., தனியார் சேகரிப்பு.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ปาโบล ปิกัสโซ เด็กชายกับท่อ 1905 สีน้ำมันบนผ้าใบ 100 x 81 ซม. คอลเลกชันส่วนตัว 149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Pipolu Çocuk, 1905. Tuval üzerine yağlıboya, 100 x 81 cm, Özel koleksiyon. 149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Пабло Пікассо, Хлопчик із люлькою, 1905. Полотно, олія, 100 х 81 см, приватна колекція. 149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پابلو پکاسو، ایک پائپ کے ساتھ لڑکا، 1905۔ کینوس پر تیل، 100 x 81 سینٹی میٹر، نجی مجموعہ۔ 149M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Pablo Picasso, Cậu bé cầm tẩu thuốc, 1905. Sơn dầu trên vải, 100 x 81 cm, Bộ sưu tập cá nhân. 149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3b0c9a69e51_0_44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3b0c9a69e51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and centred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paintings of 47 x 180 cm each.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Dymbëdhjetë ekrane peizazhi, 1925. 12 piktura me përmasa 47 x 180 cm secila. 156 milionë dollarë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አሥራ ሁለት የመሬት ገጽታ ማሳያዎች, 1925. እያንዳንዳቸው 47 x 180 ሴ.ሜ ያላቸው 12 ስዕሎች. 156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تشي بايشي، اثنا عشر شاشة للمناظر الطبيعية، 1925. 12 لوحة، كل منها بمقاس 47 × 180 سم. 156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նկար 47 x 180 սմ յուրաքանչյուրը: 156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quadres de 47 x 180 cm cadascun. 156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齐白石，《十二屏山水图》，1925年作。共12幅，每幅47 x 180厘米。1.56亿美元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Twaalf landschapsschermen, 1925. 12 schilderijen van elk 47 x 180 cm. 156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نقاشی هر کدام 47×180 سانتی متر. 156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Douze écrans de paysage, 1925. 12 peintures de 47 x 180 cm chacune. 156 millions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Zwölf Landschaftsschirme, 1925. 12 Gemälde von je 47 x 180 cm. 156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ક્વિ બૈશી, ટ્વેલ્વ લેન્ડસ્કેપ સ્ક્રીન, 1925. 47 x 180 સેમી દરેકના 12 ચિત્રો.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क्यूई बैशी, बारह लैंडस्केप स्क्रीन, 1925. 47 x 180 सेमी प्रत्येक की 12 पेंटिंग. 156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Dodici paraventi paesaggistici, 1925. 12 dipinti di 47 x 180 cm ciascuno. 156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斉白石作「山水十二面屏風」1925年。47×180cmの絵画12点。1億5600万ドル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치바이스, 십이산수화, 1925년. 각각 47 x 180cm 크기의 그림 12점. 1억 5,600만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12 tabloyên her yek 47 x 180 cm.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Dua Belas Skrin Landskap, 1925. 12 lukisan berukuran 47 x 180 cm setiap satu. 156J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ക്വി ബൈഷി, പന്ത്രണ്ട് ലാൻഡ്സ്കേപ്പ് സ്ക്രീനുകൾ, 1925. 47 x 180 സെൻ്റീമീറ്റർ വീതമുള്ള 12 പെയിൻ്റിംഗുകൾ.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ट्वेलभ ल्यान्डस्केप स्क्रिन, 1925। 47 x 180 सेमी प्रत्येकका 12 चित्रहरू। 156M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دولس منظره لرونکې سکرینونه، 1925. د 47 x 180 سانتي مترو په اندازه 12 نقاشي.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Doze Telas de Paisagem, 1925. 12 pinturas de 47 x 180 cm cada. 156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47 x 180 cm ਹਰ ਇੱਕ ਦੀਆਂ 12 ਪੇਂਟਿੰਗਾਂ।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Ци Байши, «Двенадцать пейзажных ширм», 1925. 12 картин размером 47 х 180 см каждая. 156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Ки Баисхи, Дванаест пејзажних паравана, 1925. 12 слика 47 к 180 цм свака. 156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Laba iyo Toban Shaashado Muuqaal, 1925. 12 sawir oo midkiiba 47 x 180 cm ah.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Doce Biombos de Paisaje, 1925. 12 pinturas de 47 x 180 cm cada una. 156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Dua belas Layar Lansekap, 1925. 12 lukisan 47 x 180 cm unggal.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Skrini Kumi na Mbili za Mazingira, 1925. Picha 12 za 47 x 180 cm kila moja.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Tolv landskapsskärmar, 1925. 12 målningar på vardera 47 x 180 cm. 156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Labindalawang Landscape Screen, 1925. 12 painting na 47 x 180 cm bawat isa.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குய் பைஷி, பன்னிரண்டு இயற்கைத் திரைகள், 1925. ஒவ்வொன்றும் 47 x 180 செமீ 12 ஓவியங்கள்.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ฉากกั้นทิวทัศน์สิบสองฉาก, 1925. ภาพวาด 12 ภาพ ขนาดภาพละ 47 x 180 ซม. ราคา 156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On İki Manzara Ekranı, 1925. Her biri 47 x 180 cm boyutlarında 12 tablo. 156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 Байші, Дванадцять пейзажних ширм, 1925 р. 12 картин 47 х 180 см кожна. 156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 Baishi, Twelve Landscape Screens, 1925. 47 x 180 cm ہر ایک کی 12 پینٹنگز۔ 156M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Tề Bạch Thạch, Mười hai bức bình phong, 1925. 12 bức tranh, mỗi bức có kích thước 47 x 180 cm. 156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g3b0c9a69e51_0_45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6" name="Google Shape;576;g3b0c9a69e51_0_4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Dance at Le Moulin de la Galette, 1876. Oil on canvas, 131x 175 cm, Musée d'Orsay.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Dance at Le Moulin de la Galette, 1876. Vaj në pëlhurë, 131x175 cm, Musée d'Orsay. 162 milion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ኦገስት ሬኖየር፣ በ Le Moulin de la Galette ዳንስ፣ 1876. ዘይት በሸራ ላይ፣ 131x175 ሴ.ሜ፣ ሙሴ ዲ ኦርሳይ። 162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أوغست رينوار، الرقص في لو مولان دو لا غاليت، 1876. زيت على قماش، 131 × 175 سم، متحف دورسيه. 162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Օգյուստ Ռենուար, Պար Լե Մուլեն դե լա Գալետում, 1876. Կտավ յուղաներկ, 131x175 սմ, Օրսեի թանգարան։ 162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Dansa al Moulin de la Galette, 1876. Oli sobre tela, 131x175 cm, Museu d'Orsay. 162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奥古斯特·雷诺阿，《煎饼磨坊的舞蹈》，1876 年。布面油画，131x 175 厘米，奥赛博物馆。 1.62 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Dans in Le Moulin de la Galette, 1876. Olieverf op doek, 131x 175 cm, Musée d'Orsay. 162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آگوست رنوار، رقص در Le Moulin de la Galette، 1876. رنگ روغن روی بوم، 131x175 سانتی متر، موزه اورسی. 162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Danse au Moulin de la Galette, 1876. Huile sur toile, 131x 175 cm, Musée d'Orsay. 162 millions de dollars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Tanz im Moulin de la Galette, 1876. Öl auf Leinwand, 131 x 175 cm, Musée d'Orsay. 162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ઓગસ્ટે રેનોઇર, લે મૌલિન ડે લા ગેલેટ ખાતે ડાન્સ, 1876. કેનવાસ પર તેલ, 131x 175 સે.મી., મ્યુઝી ડી'ઓરસે.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अगस्टे रेनॉयर, ले मौलिन डे ला गैलेट में नृत्य, 1876। कैनवास पर तेल, 131x 175 सेमी, मुसी डी'ऑर्से। 162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Danza al Moulin de la Galette, 1876. Olio su tela, 131x175 cm, Museo d'Orsay. 162 milioni di dollari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オーギュスト・ルノワール、ムーラン・ド・ラ・ギャレットのダンス、1876年。キャンバスに油彩、131x 175 cm、オルセー美術館。 1億6,200万ドル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오귀스트 르누아르, 물랭 드 라 갈레트의 무도회, 1876년. 캔버스에 유채, 131x175cm, 오르세 미술관. 1억 6200만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Dance at Le Moulin de la Galette, 1876. Rûn li ser canvas, 131x175 cm, Musée d'Orsay. 162 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Tarian di Le Moulin de la Galette, 1876. Minyak di atas kanvas, 131x 175 cm, Musée d'Orsay. 162J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അഗസ്‌റ്റെ റിനോയർ, ലെ മൗലിൻ ഡി ലാ ഗലറ്റിലെ നൃത്തം, 1876. ഓയിൽ ഓൺ കാൻവാസിൽ, 131x 175 സെ.മീ, മ്യൂസി ഡി ഓർസെ.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अगस्टे रेनोइर, ले मौलिन डे ला ग्यालेटमा नृत्य, 1876। क्यानभासमा तेल, 131x 175 सेमी, Musée d'Orsay। 162M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اګسټ رینویر، په لی مولین دی لا ګالیټ کې نڅا، 1876. تیل په کینوس کې، 131x 175 سانتي متره، د اورسا میوزیم.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Dança no Le Moulin de la Galette, 1876. Óleo sobre tela, 131x 175 cm, Musée d'Orsay. 162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ਆਗਸਟੇ ਰੇਨੋਇਰ, ਲੇ ਮੌਲਿਨ ਡੇ ਲਾ ਗਲੇਟ ਵਿਖੇ ਡਾਂਸ, 1876. ਕੈਨਵਸ 'ਤੇ ਤੇਲ, 131x 175 ਸੈਂਟੀਮੀਟਰ, ਮੂਸੀ ਡੀ'ਓਰਸੇ।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Огюст Ренуар, Танец в Мулен де ла Галетт, 1876. Холст, масло, 131x175 см, Музей Орсе. 162 миллиона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Огист Реноар, Плес у Ле Моулин де ла Галетте, 1876. Уље на платну, 131к 175 цм, Мусее д'Орсаи. 162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Qoob ka ciyaarka Le Moulin de la Galette, 1876. Saliida shiraac, 131x 175 cm, Musée d'Orsay.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Danza en Le Moulin de la Galette, 1876. Óleo sobre lienzo, 131 x 175 cm, Museo de Orsay. 162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Tari di Le Moulin de la Galette, 1876. Minyak dina kanvas, 131x175 cm, Musée d'Orsay.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Ngoma huko Le Moulin de la Galette, 1876. Mafuta kwenye turubai, 131x 175 cm, Musée d'Orsay.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Dans på Le Moulin de la Galette, 1876. Olja på duk, 131x175 cm, Musée d'Orsay. 162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Sayaw sa Le Moulin de la Galette, 1876. Langis sa canvas, 131x 175 cm, Musée d'Orsay.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அகஸ்டே ரெனோயர், லு மௌலின் டி லா கேலட்டில் நடனம், 1876. கேன்வாஸில் எண்ணெய், 131x 175 செ.மீ., மியூசி டி'ஓர்சே.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เต้นรำที่ Le Moulin de la Galette พ.ศ. 2419 สีน้ำมันบนผ้าใบ 131x 175 ซม. Musée d'Orsay 162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Le Moulin de la Galette'de Dans, 1876. Tuval üzerine yağlıboya, 131x175 cm, Musée d'Orsay. 162 milyon dolar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Огюст Ренуар, Танець у Мулен де ла Галет, 1876. Полотно, олія, 131x175 см, Музей Орсе. 162 млн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آگسٹ رینوئر، لی مولن ڈی لا گیلیٹ پر ڈانس، 1876۔ کینوس پر تیل، 131x175 سینٹی میٹر، میوزی ڈی اورسے۔ 162M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Auguste Renoir, Khiêu vũ tại Le Moulin de la Galette, 1876. Sơn dầu trên vải, 131x175 cm, Musée d'Orsay. 162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0" name="Shape 580"/>
        <p:cNvGrpSpPr/>
        <p:nvPr/>
      </p:nvGrpSpPr>
      <p:grpSpPr>
        <a:xfrm>
          <a:off x="0" y="0"/>
          <a:ext cx="0" cy="0"/>
          <a:chOff x="0" y="0"/>
          <a:chExt cx="0" cy="0"/>
        </a:xfrm>
      </p:grpSpPr>
      <p:sp>
        <p:nvSpPr>
          <p:cNvPr id="581" name="Google Shape;581;g3b0c9a69e51_0_45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2" name="Google Shape;582;g3b0c9a69e51_0_4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and centred next to English, Summer 2025 generated on 8/8/2025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 Oil on canvas, 198 x 148 cm, Collection of Elaine Wynn (private).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 Vaj në pëlhurë, 198 x 148 cm, Koleksioni i Elaine Wynn (privat). 166 milionë dollarë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ፍራንሲስ ቤከን, የሉሲያን ፍሮይድ ሶስት ጥናቶች, 1969. በሸራ ላይ ዘይት, 198 x 148 ሴ.ሜ, የ Elaine Wynn ስብስብ (የግል). 166 ሚሊዮን ዶላር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فرانسيس بيكون، ثلاث دراسات للوسيان فرويد، ١٩٦٩. زيت على قماش، ١٩٨ × ١٤٨ سم، مجموعة إيلين وين (خاصة). ١٦٦ مليون دولار أمريكي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Ֆրենսիս Բեկոն, Լյուսիան Ֆրեյդի երեք ուսումնասիրությունները, 1969. Յուղը կտավի վրա, 198 x 148 սմ, Էլեյն Ուինի հավաքածու (մասնավոր): 166 մլն ԱՄՆ դոլար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Tres estudis de Lucian Freud, 1969. Oli sobre tela, 198 x 148 cm, Col·lecció d'Elaine Wynn (privada). 166 milions de dòlars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弗朗西斯·培根，《卢西安·弗洛伊德三幅习作》，1969年作。布面油画，198 x 148厘米，伊莱恩·温恩私人收藏。1.66亿美元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Drie studies van Lucian Freud, 1969. Olieverf op doek, 198 x 148 cm, Collectie van Elaine Wynn (privé). 166 miljoen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فرانسیس بیکن، سه مطالعه درباره لوسیان فروید، 1969. رنگ روغن روی بوم، 198 x 148 سانتی متر، مجموعه ایلین وین (خصوصی). 166 میلیون دلار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Trois études de Lucian Freud, 1969. Huile sur toile, 198 x 148 cm, collection privée d'Elaine Wynn. 166 millions de dollars américains.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Drei Studien von Lucian Freud, 1969. Öl auf Leinwand, 198 x 148 cm, Sammlung von Elaine Wynn (privat). 166 Mio.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ફ્રાન્સિસ બેકોન, થ્રી સ્ટડીઝ ઓફ લ્યુસિયન ફ્રોઈડ, 1969. ઓઈલ ઓન કેનવાસ, 198 x 148 સેમી, ઈલેઈન વિનનું કલેક્શન (ખાનગી).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फ़्रांसिस बेकन, लुसियन फ़्रायड के तीन अध्ययन, 1969. कैनवास पर तैलचित्र, 198 x 148 सेमी., एलेन व्यान का संग्रह (निजी). 166 मिलियन अमरीकी डॉलर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Tre studi di Lucian Freud, 1969. Olio su tela, 198 x 148 cm, Collezione di Elaine Wynn (privata). 166 milioni di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フランシス・ベーコン『ルシアン・フロイドの三つの習作』、1969年。キャンバスに油彩、198 x 148 cm、エレイン・ウィン（個人所蔵）。1億6,600万ドル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프랜시스 베이컨, 루시안 프로이트에 대한 세 가지 연구, 1969. 캔버스에 유채, 198 x 148cm, 엘레인 윈 소장(개인 소장). 1억 6,600만 달러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 Oil on canvas, 198 x 148 cm, Collection of Elaine Wynn (taybet).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Tiga Kajian Lucian Freud, 1969. Minyak di atas kanvas, 198 x 148 cm, Koleksi Elaine Wynn (peribadi). 166J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ഫ്രാൻസിസ് ബേക്കൺ, ലൂസിയൻ ഫ്രോയിഡിൻ്റെ ത്രീ സ്റ്റഡീസ്, 1969. ഓയിൽ ഓൺ ക്യാൻവാസ്, 198 x 148 സെ.മീ, എലെയ്ൻ വിൻ (സ്വകാര്യ) ശേഖരം.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फ्रान्सिस बेकन, लुसियन फ्रायडको तीन अध्ययन, 1969। क्यानभासमा तेल, 198 x 148 सेमी, एलेन विन (निजी) को संग्रह। 166M USD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فرانسیس بیکن، د لوسیان فرویډ درې مطالعات، 1969. تیل په کینوس کې، 198 x 148 سانتي متره، د ایلین وین ټولګه (شخصي).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Três Estudos de Lucian Freud, 1969. Óleo sobre tela, 198 x 148 cm, Coleção de Elaine Wynn (particular). 166 milhões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ਫ੍ਰਾਂਸਿਸ ਬੇਕਨ, ਲੂਸੀਅਨ ਫਰਾਉਡ ਦੇ ਤਿੰਨ ਅਧਿਐਨ, 1969. ਕੈਨਵਸ 'ਤੇ ਤੇਲ, 198 x 148 ਸੈਂਟੀਮੀਟਰ, ਏਲੇਨ ਵਿਨ (ਪ੍ਰਾਈਵੇਟ) ਦਾ ਸੰਗ੍ਰਹਿ।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Фрэнсис Бэкон, «Три этюда к Люсьену Фрейду», 1969. Холст, масло, 198 x 148 см. Частная коллекция Элейн Уинн. 166 млн долларов США.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Френсис Бејкон, Три студије Лусијана Фројда, 1969. Уље на платну, 198 к 148 цм, колекција Елејн Вин (приватно). 166 милиона УСД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Saddex Daraasadood oo Lucian Freud ah, 1969. Saliid shiraac ah, 198 x 148 cm, Ururinta Elaine Wynn (gaar ah).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Tres estudios de Lucian Freud, 1969. Óleo sobre lienzo, 198 x 148 cm, Colección de Elaine Wynn (privada). 166 millones de dólares.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Tilu Studi Lucian Freud, 1969. Minyak dina kanvas, 198 x 148 cm, Kumpulan Elaine Wynn (pribadi).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Masomo Matatu ya Lucian Freud, 1969. Mafuta kwenye turubai, 198 x 148 cm, Mkusanyiko wa Elaine Wynn (binafsi).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Three Studies of Lucian Freud, 1969. Olja på duk, 198 x 148 cm, Samling av Elaine Wynn (privat). 166 miljoner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Tatlong Pag-aaral ni Lucian Freud, 1969. Langis sa canvas, 198 x 148 cm, Koleksyon ni Elaine Wynn (pribado).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பிரான்சிஸ் பேகன், லூசியன் பிராய்டின் மூன்று ஆய்வுகள், 1969. கேன்வாஸில் எண்ணெய், 198 x 148 செ.மீ., எலைன் வின் சேகரிப்பு (தனியார்).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ฟรานซิส เบคอน สามการศึกษาของลูเชียน ฟรอยด์, 1969 สีน้ำมันบนผ้าใบ 198 x 148 ซม. คอลเลกชันของอีเลน วินน์ (ส่วนตัว) 166 ล้านเหรียญสหรัฐ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Lucian Freud'un Üç Çalışması, 1969. Tuval üzerine yağlıboya, 198 x 148 cm, Elaine Wynn Koleksiyonu (özel). 166 milyon ABD Doları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Френсіс Бекон, Три дослідження Лючіана Фрейда, 1969. Полотно, олія, 198 x 148 см, колекція Елейн Вінн (приватна). 166 мільйонів доларів США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فرانسس بیکن، لوسیئن فرائیڈ کے تھری اسٹڈیز، 1969۔ کینوس پر تیل، 198 x 148 سینٹی میٹر، ایلین وین کا مجموعہ (نجی)۔ 166M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Francis Bacon, Ba nghiên cứu về Lucian Freud, 1969. Sơn dầu trên vải, 198 x 148 cm, Bộ sưu tập của Elaine Wynn (riêng tư). 166 triệu USD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3b0c9a69e51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3b0c9a69e5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275ddcc9530_0_4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275ddcc9530_0_4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December 2024 generated on 12/27/2024</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time to give each other some kind and useful feedback!  This can be done in writing or orally.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time to give each other some kind and useful feedback!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لقد حان الوقت لإعطاء بعضنا البعض بعض التعليقات الطيبة والمفيدة!  ويمكن أن يتم ذلك كتابيا أو شفويا.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是时候给彼此一些友善且有用的反馈了！  这可以以书面或口头形式完成。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서로에게 친절하고 유용한 피드백을 주는 시간입니다!  이는 서면이나 구두로 이루어질 수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Panahon na upang bigyan ang bawat isa ng ilang uri at kapaki-pakinabang na feedback!  Ito ay maaaring gawin sa pagsulat o pasalita.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Настав час дати один одному добрий і корисний відгук!  Це можна зробити письмово або усно.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koha për t'i dhënë njëri-tjetrit disa reagime të mira dhe të dobishme!  Kjo mund të bëhet me shkrim ose me gojë.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Ժամանակն է միմյանց բարի և օգտակար կարծիք հայտնելու:  Դա կարելի է անել գրավոր կամ բանավոր: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tijd om elkaar vriendelijke en nuttige feedback te geven!  Dit kan schriftelijk of mondeling gebeuren.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temps de se donner des commentaires utiles et utiles !  Cela peut être fait par écrit ou oralement.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an der Zeit, einander ein nettes und nützliches Feedback zu geben!  Dies kann schriftlich oder mündlich erfolgen.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وقت آن است که به یکدیگر بازخوردی مهربان و مفید بدهید!  این کار را می توان به صورت کتبی یا شفاهی انجام داد.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એકબીજાને અમુક પ્રકારની અને ઉપયોગી પ્રતિસાદ આપવાનો આ સમય છે!  આ લેખિત અથવા મૌખિક રીતે કરી શકાય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अब एक-दूसरे को कुछ दयालु और उपयोगी प्रतिक्रिया देने का समय आ गया है!  यह लिखित या मौखिक रूप से किया जा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giunto il momento di darci reciprocamente un feedback gentile e utile!  Questo può essere fatto per iscritto o oralmente.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親切で有益なフィードバックをお互いに与え合う時が来ました。  これは書面または口頭で行うことができます。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Wext e ku em hin bertekên dilovan û kêrhatî bidin hev!  Ev dikare bi nivîskî an bi devkî were 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एक अर्कालाई केहि प्रकारको र उपयोगी प्रतिक्रिया दिने समय हो!  यो लिखित वा मौखिक रूपमा गर्न सकिन्छ।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وخت دی چې یو بل ته یو ډول او ګټور نظر ورکړئ!  دا په لیکلي یا شفاهي توګه ترسره کیدی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ਇੱਕ ਦੂਜੇ ਨੂੰ ਕੁਝ ਕਿਸਮ ਦੀ ਅਤੇ ਉਪਯੋਗੀ ਫੀਡਬੈਕ ਦੇਣ ਦਾ ਸਮਾਂ ਹੈ!  ਇਹ ਲਿਖਤੀ ਜਾਂ ਜ਼ੁਬਾਨੀ ਤੌਰ 'ਤੇ ਕੀਤਾ ਜਾ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hora de dar um ao outro algum feedback gentil e útil!  Isso pode ser feito por escrito ou oralmente.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Пришло время дать друг другу добрую и полезную обратную связь!  Это можно сделать письменно или устно.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Waa markii la is siin lahaa nooc iyo jawaab celin faa'iido leh!  Tan waxaa lagu samayn karaa qoraal ama hadal.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 је да једни другима дамо љубазне и корисне повратне информације!  Ово се може урадити писмено или усмено.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hora de darnos comentarios amables y útiles!  Esto se puede hacer por escrito u oralmente.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wakati wa kupeana maoni ya aina na muhimu!  Hii inaweza kufanywa kwa maandishi au kwa mdomo.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ஒருவருக்கொருவர் சில வகையான மற்றும் பயனுள்ள கருத்துக்களை வழங்குவதற்கான நேரம் இது!  இதை எழுத்து மூலமாகவோ அல்லது வாய்மொழியாகவோ செய்யலாம்.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ถึงเวลาที่จะให้ข้อเสนอแนะที่เป็นประโยชน์และมีประโยชน์แก่กันและกันแล้ว!  ซึ่งสามารถทำได้เป็นลายลักษณ์อักษรหรือวาจา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Birbirinize nazik ve faydalı geri bildirimler vermenin zamanı geldi!  Bu yazılı veya sözlü olarak yapılabilir.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ایک دوسرے کو کچھ قسم کی اور مفید رائے دینے کا وقت ہے!  یہ تحریری یا زبانی طور پر کیا جا سکتا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Đã đến lúc đưa ra những phản hồi tử tế và hữu ích cho nhau!  Điều này có thể được thực hiện bằng văn bản hoặc bằng miệng.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1dd3b328f1e_0_19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1dd3b328f1e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275ddcc9530_0_60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275ddcc9530_0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dd38b5b937_0_17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dd38b5b937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dd38b5b937_0_51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1dd38b5b937_0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g275ddcc9530_0_18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9" name="Google Shape;279;g275ddcc9530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5" name="Shape 115"/>
        <p:cNvGrpSpPr/>
        <p:nvPr/>
      </p:nvGrpSpPr>
      <p:grpSpPr>
        <a:xfrm>
          <a:off x="0" y="0"/>
          <a:ext cx="0" cy="0"/>
          <a:chOff x="0" y="0"/>
          <a:chExt cx="0" cy="0"/>
        </a:xfrm>
      </p:grpSpPr>
      <p:sp>
        <p:nvSpPr>
          <p:cNvPr id="116" name="Google Shape;116;p27"/>
          <p:cNvSpPr txBox="1"/>
          <p:nvPr>
            <p:ph type="ctrTitle"/>
          </p:nvPr>
        </p:nvSpPr>
        <p:spPr>
          <a:xfrm>
            <a:off x="311708" y="992767"/>
            <a:ext cx="8520600" cy="2736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7" name="Google Shape;117;p27"/>
          <p:cNvSpPr txBox="1"/>
          <p:nvPr>
            <p:ph idx="1" type="subTitle"/>
          </p:nvPr>
        </p:nvSpPr>
        <p:spPr>
          <a:xfrm>
            <a:off x="311700" y="3778833"/>
            <a:ext cx="8520600" cy="1056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18" name="Google Shape;118;p27"/>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9" name="Shape 119"/>
        <p:cNvGrpSpPr/>
        <p:nvPr/>
      </p:nvGrpSpPr>
      <p:grpSpPr>
        <a:xfrm>
          <a:off x="0" y="0"/>
          <a:ext cx="0" cy="0"/>
          <a:chOff x="0" y="0"/>
          <a:chExt cx="0" cy="0"/>
        </a:xfrm>
      </p:grpSpPr>
      <p:sp>
        <p:nvSpPr>
          <p:cNvPr id="120" name="Google Shape;120;p28"/>
          <p:cNvSpPr txBox="1"/>
          <p:nvPr>
            <p:ph type="title"/>
          </p:nvPr>
        </p:nvSpPr>
        <p:spPr>
          <a:xfrm>
            <a:off x="311700" y="2867800"/>
            <a:ext cx="8520600" cy="11223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1" name="Google Shape;121;p28"/>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2" name="Shape 122"/>
        <p:cNvGrpSpPr/>
        <p:nvPr/>
      </p:nvGrpSpPr>
      <p:grpSpPr>
        <a:xfrm>
          <a:off x="0" y="0"/>
          <a:ext cx="0" cy="0"/>
          <a:chOff x="0" y="0"/>
          <a:chExt cx="0" cy="0"/>
        </a:xfrm>
      </p:grpSpPr>
      <p:sp>
        <p:nvSpPr>
          <p:cNvPr id="123" name="Google Shape;123;p29"/>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29"/>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25" name="Google Shape;125;p29"/>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26" name="Shape 126"/>
        <p:cNvGrpSpPr/>
        <p:nvPr/>
      </p:nvGrpSpPr>
      <p:grpSpPr>
        <a:xfrm>
          <a:off x="0" y="0"/>
          <a:ext cx="0" cy="0"/>
          <a:chOff x="0" y="0"/>
          <a:chExt cx="0" cy="0"/>
        </a:xfrm>
      </p:grpSpPr>
      <p:sp>
        <p:nvSpPr>
          <p:cNvPr id="127" name="Google Shape;127;p30"/>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8" name="Google Shape;128;p30"/>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29" name="Google Shape;129;p30"/>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0" name="Google Shape;130;p30"/>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1" name="Shape 131"/>
        <p:cNvGrpSpPr/>
        <p:nvPr/>
      </p:nvGrpSpPr>
      <p:grpSpPr>
        <a:xfrm>
          <a:off x="0" y="0"/>
          <a:ext cx="0" cy="0"/>
          <a:chOff x="0" y="0"/>
          <a:chExt cx="0" cy="0"/>
        </a:xfrm>
      </p:grpSpPr>
      <p:sp>
        <p:nvSpPr>
          <p:cNvPr id="132" name="Google Shape;132;p31"/>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3" name="Google Shape;133;p31"/>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4" name="Shape 134"/>
        <p:cNvGrpSpPr/>
        <p:nvPr/>
      </p:nvGrpSpPr>
      <p:grpSpPr>
        <a:xfrm>
          <a:off x="0" y="0"/>
          <a:ext cx="0" cy="0"/>
          <a:chOff x="0" y="0"/>
          <a:chExt cx="0" cy="0"/>
        </a:xfrm>
      </p:grpSpPr>
      <p:sp>
        <p:nvSpPr>
          <p:cNvPr id="135" name="Google Shape;135;p32"/>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36" name="Google Shape;136;p32"/>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7" name="Google Shape;137;p32"/>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38" name="Shape 138"/>
        <p:cNvGrpSpPr/>
        <p:nvPr/>
      </p:nvGrpSpPr>
      <p:grpSpPr>
        <a:xfrm>
          <a:off x="0" y="0"/>
          <a:ext cx="0" cy="0"/>
          <a:chOff x="0" y="0"/>
          <a:chExt cx="0" cy="0"/>
        </a:xfrm>
      </p:grpSpPr>
      <p:sp>
        <p:nvSpPr>
          <p:cNvPr id="139" name="Google Shape;139;p33"/>
          <p:cNvSpPr txBox="1"/>
          <p:nvPr>
            <p:ph type="title"/>
          </p:nvPr>
        </p:nvSpPr>
        <p:spPr>
          <a:xfrm>
            <a:off x="490250" y="600200"/>
            <a:ext cx="6367800" cy="54543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40" name="Google Shape;140;p33"/>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1" name="Shape 141"/>
        <p:cNvGrpSpPr/>
        <p:nvPr/>
      </p:nvGrpSpPr>
      <p:grpSpPr>
        <a:xfrm>
          <a:off x="0" y="0"/>
          <a:ext cx="0" cy="0"/>
          <a:chOff x="0" y="0"/>
          <a:chExt cx="0" cy="0"/>
        </a:xfrm>
      </p:grpSpPr>
      <p:sp>
        <p:nvSpPr>
          <p:cNvPr id="142" name="Google Shape;142;p34"/>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4"/>
          <p:cNvSpPr txBox="1"/>
          <p:nvPr>
            <p:ph type="title"/>
          </p:nvPr>
        </p:nvSpPr>
        <p:spPr>
          <a:xfrm>
            <a:off x="265500" y="1644233"/>
            <a:ext cx="4045200" cy="1976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44" name="Google Shape;144;p34"/>
          <p:cNvSpPr txBox="1"/>
          <p:nvPr>
            <p:ph idx="1" type="subTitle"/>
          </p:nvPr>
        </p:nvSpPr>
        <p:spPr>
          <a:xfrm>
            <a:off x="265500" y="3737433"/>
            <a:ext cx="4045200" cy="1646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45" name="Google Shape;145;p34"/>
          <p:cNvSpPr txBox="1"/>
          <p:nvPr>
            <p:ph idx="2" type="body"/>
          </p:nvPr>
        </p:nvSpPr>
        <p:spPr>
          <a:xfrm>
            <a:off x="4939500" y="965433"/>
            <a:ext cx="3837000" cy="49269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46" name="Google Shape;146;p34"/>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7" name="Shape 147"/>
        <p:cNvGrpSpPr/>
        <p:nvPr/>
      </p:nvGrpSpPr>
      <p:grpSpPr>
        <a:xfrm>
          <a:off x="0" y="0"/>
          <a:ext cx="0" cy="0"/>
          <a:chOff x="0" y="0"/>
          <a:chExt cx="0" cy="0"/>
        </a:xfrm>
      </p:grpSpPr>
      <p:sp>
        <p:nvSpPr>
          <p:cNvPr id="148" name="Google Shape;148;p35"/>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49" name="Google Shape;149;p35"/>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0" name="Shape 150"/>
        <p:cNvGrpSpPr/>
        <p:nvPr/>
      </p:nvGrpSpPr>
      <p:grpSpPr>
        <a:xfrm>
          <a:off x="0" y="0"/>
          <a:ext cx="0" cy="0"/>
          <a:chOff x="0" y="0"/>
          <a:chExt cx="0" cy="0"/>
        </a:xfrm>
      </p:grpSpPr>
      <p:sp>
        <p:nvSpPr>
          <p:cNvPr id="151" name="Google Shape;151;p36"/>
          <p:cNvSpPr txBox="1"/>
          <p:nvPr>
            <p:ph hasCustomPrompt="1" type="title"/>
          </p:nvPr>
        </p:nvSpPr>
        <p:spPr>
          <a:xfrm>
            <a:off x="311700" y="1474833"/>
            <a:ext cx="8520600" cy="2618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52" name="Google Shape;152;p36"/>
          <p:cNvSpPr txBox="1"/>
          <p:nvPr>
            <p:ph idx="1" type="body"/>
          </p:nvPr>
        </p:nvSpPr>
        <p:spPr>
          <a:xfrm>
            <a:off x="311700" y="4202967"/>
            <a:ext cx="8520600" cy="17343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53" name="Google Shape;153;p36"/>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4" name="Shape 154"/>
        <p:cNvGrpSpPr/>
        <p:nvPr/>
      </p:nvGrpSpPr>
      <p:grpSpPr>
        <a:xfrm>
          <a:off x="0" y="0"/>
          <a:ext cx="0" cy="0"/>
          <a:chOff x="0" y="0"/>
          <a:chExt cx="0" cy="0"/>
        </a:xfrm>
      </p:grpSpPr>
      <p:sp>
        <p:nvSpPr>
          <p:cNvPr id="155" name="Google Shape;155;p37"/>
          <p:cNvSpPr txBox="1"/>
          <p:nvPr>
            <p:ph idx="12" type="sldNum"/>
          </p:nvPr>
        </p:nvSpPr>
        <p:spPr>
          <a:xfrm>
            <a:off x="8472458" y="6217622"/>
            <a:ext cx="548700" cy="5247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2" name="Shape 162"/>
        <p:cNvGrpSpPr/>
        <p:nvPr/>
      </p:nvGrpSpPr>
      <p:grpSpPr>
        <a:xfrm>
          <a:off x="0" y="0"/>
          <a:ext cx="0" cy="0"/>
          <a:chOff x="0" y="0"/>
          <a:chExt cx="0" cy="0"/>
        </a:xfrm>
      </p:grpSpPr>
      <p:sp>
        <p:nvSpPr>
          <p:cNvPr id="163" name="Google Shape;163;p3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4" name="Google Shape;164;p3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5" name="Google Shape;165;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6" name="Shape 166"/>
        <p:cNvGrpSpPr/>
        <p:nvPr/>
      </p:nvGrpSpPr>
      <p:grpSpPr>
        <a:xfrm>
          <a:off x="0" y="0"/>
          <a:ext cx="0" cy="0"/>
          <a:chOff x="0" y="0"/>
          <a:chExt cx="0" cy="0"/>
        </a:xfrm>
      </p:grpSpPr>
      <p:sp>
        <p:nvSpPr>
          <p:cNvPr id="167" name="Google Shape;167;p40"/>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8" name="Google Shape;168;p40"/>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9" name="Google Shape;169;p4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0" name="Google Shape;170;p4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1" name="Google Shape;171;p4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2" name="Shape 172"/>
        <p:cNvGrpSpPr/>
        <p:nvPr/>
      </p:nvGrpSpPr>
      <p:grpSpPr>
        <a:xfrm>
          <a:off x="0" y="0"/>
          <a:ext cx="0" cy="0"/>
          <a:chOff x="0" y="0"/>
          <a:chExt cx="0" cy="0"/>
        </a:xfrm>
      </p:grpSpPr>
      <p:sp>
        <p:nvSpPr>
          <p:cNvPr id="173" name="Google Shape;173;p41"/>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4" name="Google Shape;174;p41"/>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5" name="Google Shape;175;p4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6" name="Google Shape;176;p4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7" name="Google Shape;177;p4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78" name="Shape 178"/>
        <p:cNvGrpSpPr/>
        <p:nvPr/>
      </p:nvGrpSpPr>
      <p:grpSpPr>
        <a:xfrm>
          <a:off x="0" y="0"/>
          <a:ext cx="0" cy="0"/>
          <a:chOff x="0" y="0"/>
          <a:chExt cx="0" cy="0"/>
        </a:xfrm>
      </p:grpSpPr>
      <p:sp>
        <p:nvSpPr>
          <p:cNvPr id="179" name="Google Shape;179;p42"/>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0" name="Google Shape;180;p42"/>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rtl="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81" name="Google Shape;181;p42"/>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82" name="Google Shape;182;p4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3" name="Google Shape;183;p4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4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5" name="Shape 185"/>
        <p:cNvGrpSpPr/>
        <p:nvPr/>
      </p:nvGrpSpPr>
      <p:grpSpPr>
        <a:xfrm>
          <a:off x="0" y="0"/>
          <a:ext cx="0" cy="0"/>
          <a:chOff x="0" y="0"/>
          <a:chExt cx="0" cy="0"/>
        </a:xfrm>
      </p:grpSpPr>
      <p:sp>
        <p:nvSpPr>
          <p:cNvPr id="186" name="Google Shape;186;p43"/>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7" name="Google Shape;187;p43"/>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88" name="Google Shape;188;p43"/>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rtl="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rtl="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rtl="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89" name="Google Shape;189;p4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0" name="Google Shape;190;p4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1" name="Google Shape;191;p4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92" name="Shape 192"/>
        <p:cNvGrpSpPr/>
        <p:nvPr/>
      </p:nvGrpSpPr>
      <p:grpSpPr>
        <a:xfrm>
          <a:off x="0" y="0"/>
          <a:ext cx="0" cy="0"/>
          <a:chOff x="0" y="0"/>
          <a:chExt cx="0" cy="0"/>
        </a:xfrm>
      </p:grpSpPr>
      <p:sp>
        <p:nvSpPr>
          <p:cNvPr id="193" name="Google Shape;193;p4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94" name="Google Shape;194;p4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5" name="Google Shape;195;p4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6" name="Google Shape;196;p4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97" name="Shape 197"/>
        <p:cNvGrpSpPr/>
        <p:nvPr/>
      </p:nvGrpSpPr>
      <p:grpSpPr>
        <a:xfrm>
          <a:off x="0" y="0"/>
          <a:ext cx="0" cy="0"/>
          <a:chOff x="0" y="0"/>
          <a:chExt cx="0" cy="0"/>
        </a:xfrm>
      </p:grpSpPr>
      <p:sp>
        <p:nvSpPr>
          <p:cNvPr id="198" name="Google Shape;198;p45"/>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99" name="Google Shape;199;p45"/>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200" name="Google Shape;200;p45"/>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1" name="Google Shape;201;p45"/>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202" name="Google Shape;202;p45"/>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3" name="Google Shape;203;p4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4" name="Google Shape;204;p4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5" name="Google Shape;205;p4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06" name="Shape 206"/>
        <p:cNvGrpSpPr/>
        <p:nvPr/>
      </p:nvGrpSpPr>
      <p:grpSpPr>
        <a:xfrm>
          <a:off x="0" y="0"/>
          <a:ext cx="0" cy="0"/>
          <a:chOff x="0" y="0"/>
          <a:chExt cx="0" cy="0"/>
        </a:xfrm>
      </p:grpSpPr>
      <p:sp>
        <p:nvSpPr>
          <p:cNvPr id="207" name="Google Shape;207;p4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08" name="Google Shape;208;p46"/>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9" name="Google Shape;209;p46"/>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10" name="Google Shape;210;p4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1" name="Google Shape;211;p4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2" name="Google Shape;212;p4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3" name="Shape 213"/>
        <p:cNvGrpSpPr/>
        <p:nvPr/>
      </p:nvGrpSpPr>
      <p:grpSpPr>
        <a:xfrm>
          <a:off x="0" y="0"/>
          <a:ext cx="0" cy="0"/>
          <a:chOff x="0" y="0"/>
          <a:chExt cx="0" cy="0"/>
        </a:xfrm>
      </p:grpSpPr>
      <p:sp>
        <p:nvSpPr>
          <p:cNvPr id="214" name="Google Shape;214;p47"/>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15" name="Google Shape;215;p47"/>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216" name="Google Shape;216;p4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7" name="Google Shape;217;p4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8" name="Google Shape;218;p4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9" name="Shape 219"/>
        <p:cNvGrpSpPr/>
        <p:nvPr/>
      </p:nvGrpSpPr>
      <p:grpSpPr>
        <a:xfrm>
          <a:off x="0" y="0"/>
          <a:ext cx="0" cy="0"/>
          <a:chOff x="0" y="0"/>
          <a:chExt cx="0" cy="0"/>
        </a:xfrm>
      </p:grpSpPr>
      <p:sp>
        <p:nvSpPr>
          <p:cNvPr id="220" name="Google Shape;220;p4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21" name="Google Shape;221;p48"/>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22" name="Google Shape;222;p4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3" name="Google Shape;223;p4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4" name="Google Shape;224;p4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25" name="Shape 225"/>
        <p:cNvGrpSpPr/>
        <p:nvPr/>
      </p:nvGrpSpPr>
      <p:grpSpPr>
        <a:xfrm>
          <a:off x="0" y="0"/>
          <a:ext cx="0" cy="0"/>
          <a:chOff x="0" y="0"/>
          <a:chExt cx="0" cy="0"/>
        </a:xfrm>
      </p:grpSpPr>
      <p:sp>
        <p:nvSpPr>
          <p:cNvPr id="226" name="Google Shape;226;p49"/>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27" name="Google Shape;227;p49"/>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rtl="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rtl="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rtl="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rtl="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rtl="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228" name="Google Shape;228;p4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29" name="Google Shape;229;p4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30" name="Google Shape;230;p4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4.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2" Type="http://schemas.openxmlformats.org/officeDocument/2006/relationships/theme" Target="../theme/theme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0" Type="http://schemas.openxmlformats.org/officeDocument/2006/relationships/slideLayout" Target="../slideLayouts/slideLayout44.xml"/><Relationship Id="rId12" Type="http://schemas.openxmlformats.org/officeDocument/2006/relationships/theme" Target="../theme/theme3.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9" Type="http://schemas.openxmlformats.org/officeDocument/2006/relationships/slideLayout" Target="../slideLayouts/slideLayout43.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13" name="Google Shape;113;p26"/>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14" name="Google Shape;114;p26"/>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56" name="Shape 156"/>
        <p:cNvGrpSpPr/>
        <p:nvPr/>
      </p:nvGrpSpPr>
      <p:grpSpPr>
        <a:xfrm>
          <a:off x="0" y="0"/>
          <a:ext cx="0" cy="0"/>
          <a:chOff x="0" y="0"/>
          <a:chExt cx="0" cy="0"/>
        </a:xfrm>
      </p:grpSpPr>
      <p:sp>
        <p:nvSpPr>
          <p:cNvPr id="157" name="Google Shape;157;p38"/>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8" name="Google Shape;158;p38"/>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9" name="Google Shape;159;p3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0" name="Google Shape;160;p3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1" name="Google Shape;161;p3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1.jp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5.jpg"/><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2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image" Target="../media/image14.jpg"/><Relationship Id="rId4" Type="http://schemas.openxmlformats.org/officeDocument/2006/relationships/image" Target="../media/image16.jpg"/><Relationship Id="rId9" Type="http://schemas.openxmlformats.org/officeDocument/2006/relationships/image" Target="../media/image20.jpg"/><Relationship Id="rId5" Type="http://schemas.openxmlformats.org/officeDocument/2006/relationships/image" Target="../media/image21.jpg"/><Relationship Id="rId6" Type="http://schemas.openxmlformats.org/officeDocument/2006/relationships/image" Target="../media/image40.jpg"/><Relationship Id="rId7" Type="http://schemas.openxmlformats.org/officeDocument/2006/relationships/image" Target="../media/image34.jpg"/><Relationship Id="rId8" Type="http://schemas.openxmlformats.org/officeDocument/2006/relationships/image" Target="../media/image1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27.xml"/><Relationship Id="rId3" Type="http://schemas.openxmlformats.org/officeDocument/2006/relationships/image" Target="../media/image24.png"/><Relationship Id="rId4" Type="http://schemas.openxmlformats.org/officeDocument/2006/relationships/image" Target="../media/image17.png"/><Relationship Id="rId5" Type="http://schemas.openxmlformats.org/officeDocument/2006/relationships/image" Target="../media/image15.png"/><Relationship Id="rId6" Type="http://schemas.openxmlformats.org/officeDocument/2006/relationships/image" Target="../media/image27.png"/><Relationship Id="rId7"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8.xml"/><Relationship Id="rId3" Type="http://schemas.openxmlformats.org/officeDocument/2006/relationships/image" Target="../media/image1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49.jp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0.xml"/><Relationship Id="rId3" Type="http://schemas.openxmlformats.org/officeDocument/2006/relationships/image" Target="../media/image2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1.xml"/><Relationship Id="rId3"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2.xml"/><Relationship Id="rId3" Type="http://schemas.openxmlformats.org/officeDocument/2006/relationships/image" Target="../media/image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3.xml"/><Relationship Id="rId3" Type="http://schemas.openxmlformats.org/officeDocument/2006/relationships/image" Target="../media/image24.png"/><Relationship Id="rId4" Type="http://schemas.openxmlformats.org/officeDocument/2006/relationships/image" Target="../media/image17.png"/><Relationship Id="rId5" Type="http://schemas.openxmlformats.org/officeDocument/2006/relationships/image" Target="../media/image15.png"/><Relationship Id="rId6" Type="http://schemas.openxmlformats.org/officeDocument/2006/relationships/image" Target="../media/image27.png"/><Relationship Id="rId7"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5.xml"/><Relationship Id="rId3"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6.xml"/><Relationship Id="rId3"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7.xml"/><Relationship Id="rId3" Type="http://schemas.openxmlformats.org/officeDocument/2006/relationships/image" Target="../media/image1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8.xml"/><Relationship Id="rId3" Type="http://schemas.openxmlformats.org/officeDocument/2006/relationships/image" Target="../media/image1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9.xml"/><Relationship Id="rId3"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42.xml"/><Relationship Id="rId3" Type="http://schemas.openxmlformats.org/officeDocument/2006/relationships/image" Target="../media/image35.png"/><Relationship Id="rId4" Type="http://schemas.openxmlformats.org/officeDocument/2006/relationships/image" Target="../media/image44.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3.xml"/><Relationship Id="rId3" Type="http://schemas.openxmlformats.org/officeDocument/2006/relationships/image" Target="../media/image3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4.xml"/><Relationship Id="rId3" Type="http://schemas.openxmlformats.org/officeDocument/2006/relationships/image" Target="../media/image4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5.xml"/><Relationship Id="rId3" Type="http://schemas.openxmlformats.org/officeDocument/2006/relationships/image" Target="../media/image3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6.xml"/><Relationship Id="rId3" Type="http://schemas.openxmlformats.org/officeDocument/2006/relationships/image" Target="../media/image31.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47.xml"/><Relationship Id="rId3" Type="http://schemas.openxmlformats.org/officeDocument/2006/relationships/image" Target="../media/image3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48.xml"/><Relationship Id="rId3" Type="http://schemas.openxmlformats.org/officeDocument/2006/relationships/image" Target="../media/image35.png"/><Relationship Id="rId4" Type="http://schemas.openxmlformats.org/officeDocument/2006/relationships/image" Target="../media/image44.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image" Target="../media/image38.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0.xml"/><Relationship Id="rId3" Type="http://schemas.openxmlformats.org/officeDocument/2006/relationships/image" Target="../media/image3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1.xml"/><Relationship Id="rId3" Type="http://schemas.openxmlformats.org/officeDocument/2006/relationships/image" Target="../media/image3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2.xml"/><Relationship Id="rId3" Type="http://schemas.openxmlformats.org/officeDocument/2006/relationships/image" Target="../media/image3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3.xml"/><Relationship Id="rId3" Type="http://schemas.openxmlformats.org/officeDocument/2006/relationships/image" Target="../media/image4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4.xml"/><Relationship Id="rId3" Type="http://schemas.openxmlformats.org/officeDocument/2006/relationships/image" Target="../media/image3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6.xml"/><Relationship Id="rId3" Type="http://schemas.openxmlformats.org/officeDocument/2006/relationships/image" Target="../media/image48.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7.xml"/><Relationship Id="rId3" Type="http://schemas.openxmlformats.org/officeDocument/2006/relationships/image" Target="../media/image43.jpg"/><Relationship Id="rId4" Type="http://schemas.openxmlformats.org/officeDocument/2006/relationships/image" Target="../media/image46.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 Id="rId3" Type="http://schemas.openxmlformats.org/officeDocument/2006/relationships/image" Target="../media/image45.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3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50"/>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236" name="Google Shape;236;p50"/>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59"/>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289" name="Google Shape;289;p59"/>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290" name="Google Shape;290;p59"/>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Wednesday, January 14th - Bunny</a:t>
            </a:r>
            <a:endParaRPr sz="2600">
              <a:solidFill>
                <a:srgbClr val="888888"/>
              </a:solidFill>
              <a:latin typeface="Oswald"/>
              <a:ea typeface="Oswald"/>
              <a:cs typeface="Oswald"/>
              <a:sym typeface="Oswa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60"/>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96" name="Google Shape;296;p60"/>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97" name="Google Shape;297;p60"/>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Wednesday, January 14th - Bunny</a:t>
            </a:r>
            <a:endParaRPr sz="2600">
              <a:solidFill>
                <a:srgbClr val="888888"/>
              </a:solidFill>
              <a:latin typeface="Oswald"/>
              <a:ea typeface="Oswald"/>
              <a:cs typeface="Oswald"/>
              <a:sym typeface="Oswa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id="302" name="Google Shape;302;p61"/>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03" name="Google Shape;303;p61"/>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304" name="Google Shape;304;p6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Wednesday, January 14th - Bunny</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62"/>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10" name="Google Shape;310;p62"/>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11" name="Google Shape;311;p6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Wednesday, January 14th - Bunny</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id="316" name="Google Shape;316;p63"/>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17" name="Google Shape;317;p63"/>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18" name="Google Shape;318;p6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Elias Espinoza Lagos</a:t>
            </a:r>
            <a:r>
              <a:rPr lang="en" sz="2600">
                <a:solidFill>
                  <a:srgbClr val="888888"/>
                </a:solidFill>
                <a:latin typeface="Oswald"/>
                <a:ea typeface="Oswald"/>
                <a:cs typeface="Oswald"/>
                <a:sym typeface="Oswald"/>
              </a:rPr>
              <a:t> at Citadel High, Wednesday, January 14th - Bunny</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64"/>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24" name="Google Shape;324;p64"/>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00">
                <a:solidFill>
                  <a:srgbClr val="DDDDDD"/>
                </a:solidFill>
                <a:latin typeface="Average"/>
                <a:ea typeface="Average"/>
                <a:cs typeface="Average"/>
                <a:sym typeface="Average"/>
              </a:rPr>
              <a:t>Maria Blanchette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Ikeja Boddie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Rebecca Chafe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Diesel Cloud Acosta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Kyrese Colley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Rebecca Cox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Isaac Crosby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Elias Espinoza Lagos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Kayden Fortin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	Callum Guthrie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Morgyn MacQuarrie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Cordelia Masuda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Hawk McKinnon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Yousef Saad Al Deen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Sam Shapiro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Varvara Staiko     </a:t>
            </a:r>
            <a:r>
              <a:rPr lang="en" sz="1700">
                <a:solidFill>
                  <a:srgbClr val="DDDDDD"/>
                </a:solidFill>
                <a:latin typeface="Average"/>
                <a:ea typeface="Average"/>
                <a:cs typeface="Average"/>
                <a:sym typeface="Average"/>
              </a:rPr>
              <a:t>📷📷</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Kai Walsh     📷📷📷📷📷📷</a:t>
            </a:r>
            <a:endParaRPr sz="1700">
              <a:solidFill>
                <a:srgbClr val="DDDDDD"/>
              </a:solidFill>
              <a:latin typeface="Average"/>
              <a:ea typeface="Average"/>
              <a:cs typeface="Average"/>
              <a:sym typeface="Average"/>
            </a:endParaRPr>
          </a:p>
          <a:p>
            <a:pPr indent="0" lvl="0" marL="0" rtl="0" algn="ctr">
              <a:spcBef>
                <a:spcPts val="0"/>
              </a:spcBef>
              <a:spcAft>
                <a:spcPts val="0"/>
              </a:spcAft>
              <a:buNone/>
            </a:pPr>
            <a:r>
              <a:rPr lang="en" sz="1700">
                <a:solidFill>
                  <a:srgbClr val="DDDDDD"/>
                </a:solidFill>
                <a:latin typeface="Average"/>
                <a:ea typeface="Average"/>
                <a:cs typeface="Average"/>
                <a:sym typeface="Average"/>
              </a:rPr>
              <a:t>Savanah Wheeler     📷📷</a:t>
            </a:r>
            <a:endParaRPr sz="1700">
              <a:solidFill>
                <a:srgbClr val="DDDDDD"/>
              </a:solidFill>
              <a:latin typeface="Average"/>
              <a:ea typeface="Average"/>
              <a:cs typeface="Average"/>
              <a:sym typeface="Average"/>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descr="Translations" id="333" name="Google Shape;333;p66"/>
          <p:cNvSpPr txBox="1"/>
          <p:nvPr/>
        </p:nvSpPr>
        <p:spPr>
          <a:xfrm>
            <a:off x="0" y="0"/>
            <a:ext cx="4572000" cy="18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rgbClr val="FFFFFF"/>
                </a:solidFill>
                <a:latin typeface="Oswald"/>
                <a:ea typeface="Oswald"/>
                <a:cs typeface="Oswald"/>
                <a:sym typeface="Oswald"/>
              </a:rPr>
              <a:t>People who need to finish their art analysis:</a:t>
            </a:r>
            <a:endParaRPr sz="3900">
              <a:solidFill>
                <a:srgbClr val="FFFFFF"/>
              </a:solidFill>
              <a:latin typeface="Oswald"/>
              <a:ea typeface="Oswald"/>
              <a:cs typeface="Oswald"/>
              <a:sym typeface="Oswald"/>
            </a:endParaRPr>
          </a:p>
        </p:txBody>
      </p:sp>
      <p:sp>
        <p:nvSpPr>
          <p:cNvPr descr="Translations" id="334" name="Google Shape;334;p66"/>
          <p:cNvSpPr txBox="1"/>
          <p:nvPr/>
        </p:nvSpPr>
        <p:spPr>
          <a:xfrm>
            <a:off x="0" y="1828800"/>
            <a:ext cx="45720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የስነጥበብ ትንታኔያቸውን መጨረስ የሚያስፈልጋቸው ሰዎች፡</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الأشخاص الذين يحتاجون إلى إنهاء تحليلهم الفني:</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Persones que necessiten acabar la seva anàlisi artística: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需要完成艺术分析的人：</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افرادی که نیاز به تکمیل تحلیل هنری خود دارند:</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जिन लोगों को अपना कला विश्लेषण पूरा करना 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アート分析を完了する必要がある人:</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미술 분석 과제를 마무리해야 하는 사람들: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Kesên ku hewce ne ku analîza hunera xwe temam bikin: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Pessoas que precisam concluir sua análise de arte: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ਉਹ ਲੋਕ ਜਿਨ੍ਹਾਂ ਨੂੰ ਆਪਣਾ ਕਲਾ ਵਿਸ਼ਲੇਸ਼ਣ ਪੂਰਾ ਕਰਨ ਦੀ ਲੋੜ ਹੈ:</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Людям, которым необходимо завершить анализ произведения искусства: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Dadka u baahan inay dhammeeyaan falanqayntooda farshaxanka: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Personas que necesitan terminar su análisis de arte:</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Watu wanaohitaji kumaliza uchambuzi wao wa sanaa: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Mga taong kailangang tapusin ang kanilang pagsusuri sa sining:</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Sanat analizi ödevini tamamlaması gereken kişiler:</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Люди, яким потрібно завершити аналіз мистецтва: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Những người cần hoàn thành bài phân tích tác phẩm nghệ thuật của mình:</a:t>
            </a:r>
            <a:endParaRPr sz="1600">
              <a:solidFill>
                <a:schemeClr val="accent3"/>
              </a:solidFill>
              <a:latin typeface="Average"/>
              <a:ea typeface="Average"/>
              <a:cs typeface="Average"/>
              <a:sym typeface="Average"/>
            </a:endParaRPr>
          </a:p>
        </p:txBody>
      </p:sp>
      <p:sp>
        <p:nvSpPr>
          <p:cNvPr id="335" name="Google Shape;335;p66"/>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DDDDDD"/>
                </a:solidFill>
                <a:latin typeface="Average"/>
                <a:ea typeface="Average"/>
                <a:cs typeface="Average"/>
                <a:sym typeface="Average"/>
              </a:rPr>
              <a:t>⭐	</a:t>
            </a:r>
            <a:r>
              <a:rPr b="1" lang="en" sz="2500">
                <a:solidFill>
                  <a:srgbClr val="00FF00"/>
                </a:solidFill>
                <a:latin typeface="Average"/>
                <a:ea typeface="Average"/>
                <a:cs typeface="Average"/>
                <a:sym typeface="Average"/>
              </a:rPr>
              <a:t>Becca</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Callum</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Cordelia</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Diesel</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lang="en" sz="2400">
                <a:solidFill>
                  <a:srgbClr val="DDDDDD"/>
                </a:solidFill>
                <a:latin typeface="Average"/>
                <a:ea typeface="Average"/>
                <a:cs typeface="Average"/>
                <a:sym typeface="Average"/>
              </a:rPr>
              <a:t>⭐</a:t>
            </a:r>
            <a:r>
              <a:rPr b="1" lang="en" sz="2400">
                <a:solidFill>
                  <a:srgbClr val="00FF00"/>
                </a:solidFill>
                <a:latin typeface="Average"/>
                <a:ea typeface="Average"/>
                <a:cs typeface="Average"/>
                <a:sym typeface="Average"/>
              </a:rPr>
              <a:t>	Elias</a:t>
            </a:r>
            <a:endParaRPr b="1" sz="2400">
              <a:solidFill>
                <a:srgbClr val="00FF00"/>
              </a:solidFill>
              <a:latin typeface="Average"/>
              <a:ea typeface="Average"/>
              <a:cs typeface="Average"/>
              <a:sym typeface="Average"/>
            </a:endParaRPr>
          </a:p>
          <a:p>
            <a:pPr indent="0" lvl="0" marL="0" rtl="0" algn="ctr">
              <a:spcBef>
                <a:spcPts val="0"/>
              </a:spcBef>
              <a:spcAft>
                <a:spcPts val="0"/>
              </a:spcAft>
              <a:buNone/>
            </a:pPr>
            <a:r>
              <a:rPr lang="en" sz="2400">
                <a:solidFill>
                  <a:srgbClr val="DDDDDD"/>
                </a:solidFill>
                <a:latin typeface="Average"/>
                <a:ea typeface="Average"/>
                <a:cs typeface="Average"/>
                <a:sym typeface="Average"/>
              </a:rPr>
              <a:t>⭐	</a:t>
            </a:r>
            <a:r>
              <a:rPr b="1" lang="en" sz="2400">
                <a:solidFill>
                  <a:srgbClr val="00FF00"/>
                </a:solidFill>
                <a:latin typeface="Average"/>
                <a:ea typeface="Average"/>
                <a:cs typeface="Average"/>
                <a:sym typeface="Average"/>
              </a:rPr>
              <a:t>Hawk</a:t>
            </a:r>
            <a:endParaRPr b="1" sz="2400">
              <a:solidFill>
                <a:srgbClr val="00FF00"/>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Ikeja</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b="1" lang="en" sz="2400">
                <a:solidFill>
                  <a:srgbClr val="00FF00"/>
                </a:solidFill>
                <a:latin typeface="Average"/>
                <a:ea typeface="Average"/>
                <a:cs typeface="Average"/>
                <a:sym typeface="Average"/>
              </a:rPr>
              <a:t>⭐	Isaac</a:t>
            </a:r>
            <a:endParaRPr b="1" sz="2400">
              <a:solidFill>
                <a:srgbClr val="00FF00"/>
              </a:solidFill>
              <a:latin typeface="Average"/>
              <a:ea typeface="Average"/>
              <a:cs typeface="Average"/>
              <a:sym typeface="Average"/>
            </a:endParaRPr>
          </a:p>
          <a:p>
            <a:pPr indent="0" lvl="0" marL="0" rtl="0" algn="ctr">
              <a:spcBef>
                <a:spcPts val="0"/>
              </a:spcBef>
              <a:spcAft>
                <a:spcPts val="0"/>
              </a:spcAft>
              <a:buNone/>
            </a:pPr>
            <a:r>
              <a:rPr b="1" lang="en" sz="2400">
                <a:solidFill>
                  <a:srgbClr val="00FF00"/>
                </a:solidFill>
                <a:latin typeface="Average"/>
                <a:ea typeface="Average"/>
                <a:cs typeface="Average"/>
                <a:sym typeface="Average"/>
              </a:rPr>
              <a:t>⭐	Kai</a:t>
            </a:r>
            <a:endParaRPr b="1" sz="2400">
              <a:solidFill>
                <a:srgbClr val="00FF00"/>
              </a:solidFill>
              <a:latin typeface="Average"/>
              <a:ea typeface="Average"/>
              <a:cs typeface="Average"/>
              <a:sym typeface="Average"/>
            </a:endParaRPr>
          </a:p>
          <a:p>
            <a:pPr indent="0" lvl="0" marL="0" rtl="0" algn="ctr">
              <a:spcBef>
                <a:spcPts val="0"/>
              </a:spcBef>
              <a:spcAft>
                <a:spcPts val="0"/>
              </a:spcAft>
              <a:buNone/>
            </a:pPr>
            <a:r>
              <a:rPr lang="en" sz="2400">
                <a:solidFill>
                  <a:srgbClr val="DDDDDD"/>
                </a:solidFill>
                <a:latin typeface="Average"/>
                <a:ea typeface="Average"/>
                <a:cs typeface="Average"/>
                <a:sym typeface="Average"/>
              </a:rPr>
              <a:t>⭐	</a:t>
            </a:r>
            <a:r>
              <a:rPr b="1" lang="en" sz="2400">
                <a:solidFill>
                  <a:srgbClr val="00FF00"/>
                </a:solidFill>
                <a:latin typeface="Average"/>
                <a:ea typeface="Average"/>
                <a:cs typeface="Average"/>
                <a:sym typeface="Average"/>
              </a:rPr>
              <a:t>Kayden</a:t>
            </a:r>
            <a:endParaRPr b="1" sz="2400">
              <a:solidFill>
                <a:srgbClr val="00FF00"/>
              </a:solidFill>
              <a:latin typeface="Average"/>
              <a:ea typeface="Average"/>
              <a:cs typeface="Average"/>
              <a:sym typeface="Average"/>
            </a:endParaRPr>
          </a:p>
          <a:p>
            <a:pPr indent="0" lvl="0" marL="0" rtl="0" algn="ctr">
              <a:spcBef>
                <a:spcPts val="0"/>
              </a:spcBef>
              <a:spcAft>
                <a:spcPts val="0"/>
              </a:spcAft>
              <a:buNone/>
            </a:pPr>
            <a:r>
              <a:rPr lang="en" sz="2400">
                <a:solidFill>
                  <a:srgbClr val="DDDDDD"/>
                </a:solidFill>
                <a:latin typeface="Average"/>
                <a:ea typeface="Average"/>
                <a:cs typeface="Average"/>
                <a:sym typeface="Average"/>
              </a:rPr>
              <a:t>⭐	</a:t>
            </a:r>
            <a:r>
              <a:rPr b="1" lang="en" sz="2400">
                <a:solidFill>
                  <a:srgbClr val="00FF00"/>
                </a:solidFill>
                <a:latin typeface="Average"/>
                <a:ea typeface="Average"/>
                <a:cs typeface="Average"/>
                <a:sym typeface="Average"/>
              </a:rPr>
              <a:t>Kyreese</a:t>
            </a:r>
            <a:endParaRPr b="1" sz="2400">
              <a:solidFill>
                <a:srgbClr val="00FF00"/>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Maria</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Morgyn</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b="1" lang="en" sz="2400">
                <a:solidFill>
                  <a:srgbClr val="00FF00"/>
                </a:solidFill>
                <a:latin typeface="Average"/>
                <a:ea typeface="Average"/>
                <a:cs typeface="Average"/>
                <a:sym typeface="Average"/>
              </a:rPr>
              <a:t>⭐	</a:t>
            </a:r>
            <a:r>
              <a:rPr b="1" lang="en" sz="2400">
                <a:solidFill>
                  <a:srgbClr val="00FF00"/>
                </a:solidFill>
                <a:latin typeface="Average"/>
                <a:ea typeface="Average"/>
                <a:cs typeface="Average"/>
                <a:sym typeface="Average"/>
              </a:rPr>
              <a:t>Rebecca</a:t>
            </a:r>
            <a:endParaRPr b="1" sz="2500">
              <a:solidFill>
                <a:srgbClr val="00FF00"/>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Sam</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b="1" lang="en" sz="2400">
                <a:solidFill>
                  <a:srgbClr val="00FF00"/>
                </a:solidFill>
                <a:latin typeface="Average"/>
                <a:ea typeface="Average"/>
                <a:cs typeface="Average"/>
                <a:sym typeface="Average"/>
              </a:rPr>
              <a:t>⭐	</a:t>
            </a:r>
            <a:r>
              <a:rPr b="1" lang="en" sz="2400">
                <a:solidFill>
                  <a:srgbClr val="00FF00"/>
                </a:solidFill>
                <a:latin typeface="Average"/>
                <a:ea typeface="Average"/>
                <a:cs typeface="Average"/>
                <a:sym typeface="Average"/>
              </a:rPr>
              <a:t>Savanah</a:t>
            </a:r>
            <a:endParaRPr sz="2500" strike="sngStrike">
              <a:solidFill>
                <a:schemeClr val="accent3"/>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Varvara</a:t>
            </a:r>
            <a:endParaRPr sz="2500">
              <a:solidFill>
                <a:schemeClr val="accent3"/>
              </a:solidFill>
              <a:latin typeface="Average"/>
              <a:ea typeface="Average"/>
              <a:cs typeface="Average"/>
              <a:sym typeface="Average"/>
            </a:endParaRPr>
          </a:p>
          <a:p>
            <a:pPr indent="0" lvl="0" marL="0" rtl="0" algn="ctr">
              <a:spcBef>
                <a:spcPts val="0"/>
              </a:spcBef>
              <a:spcAft>
                <a:spcPts val="0"/>
              </a:spcAft>
              <a:buNone/>
            </a:pPr>
            <a:r>
              <a:rPr lang="en" sz="2500">
                <a:solidFill>
                  <a:schemeClr val="accent3"/>
                </a:solidFill>
                <a:latin typeface="Average"/>
                <a:ea typeface="Average"/>
                <a:cs typeface="Average"/>
                <a:sym typeface="Average"/>
              </a:rPr>
              <a:t>Yousef</a:t>
            </a:r>
            <a:endParaRPr sz="2500">
              <a:solidFill>
                <a:schemeClr val="accent3"/>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68"/>
          <p:cNvSpPr txBox="1"/>
          <p:nvPr/>
        </p:nvSpPr>
        <p:spPr>
          <a:xfrm>
            <a:off x="0" y="-25"/>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300">
                <a:solidFill>
                  <a:srgbClr val="FFFFFF"/>
                </a:solidFill>
                <a:latin typeface="Oswald"/>
                <a:ea typeface="Oswald"/>
                <a:cs typeface="Oswald"/>
                <a:sym typeface="Oswald"/>
              </a:rPr>
              <a:t>Our break is next week! </a:t>
            </a:r>
            <a:endParaRPr sz="3300">
              <a:solidFill>
                <a:srgbClr val="FFFFFF"/>
              </a:solidFill>
              <a:latin typeface="Oswald"/>
              <a:ea typeface="Oswald"/>
              <a:cs typeface="Oswald"/>
              <a:sym typeface="Oswald"/>
            </a:endParaRPr>
          </a:p>
          <a:p>
            <a:pPr indent="0" lvl="0" marL="0" rtl="0" algn="l">
              <a:spcBef>
                <a:spcPts val="0"/>
              </a:spcBef>
              <a:spcAft>
                <a:spcPts val="0"/>
              </a:spcAft>
              <a:buNone/>
            </a:pPr>
            <a:r>
              <a:t/>
            </a:r>
            <a:endParaRPr sz="2700">
              <a:solidFill>
                <a:srgbClr val="FFFFFF"/>
              </a:solidFill>
              <a:latin typeface="Oswald"/>
              <a:ea typeface="Oswald"/>
              <a:cs typeface="Oswald"/>
              <a:sym typeface="Oswald"/>
            </a:endParaRPr>
          </a:p>
          <a:p>
            <a:pPr indent="0" lvl="0" marL="0" rtl="0" algn="l">
              <a:spcBef>
                <a:spcPts val="0"/>
              </a:spcBef>
              <a:spcAft>
                <a:spcPts val="0"/>
              </a:spcAft>
              <a:buNone/>
            </a:pPr>
            <a:r>
              <a:t/>
            </a:r>
            <a:endParaRPr sz="2700">
              <a:solidFill>
                <a:srgbClr val="B7B7B7"/>
              </a:solidFill>
              <a:latin typeface="Oswald"/>
              <a:ea typeface="Oswald"/>
              <a:cs typeface="Oswald"/>
              <a:sym typeface="Oswald"/>
            </a:endParaRPr>
          </a:p>
          <a:p>
            <a:pPr indent="0" lvl="0" marL="0" rtl="0" algn="l">
              <a:spcBef>
                <a:spcPts val="0"/>
              </a:spcBef>
              <a:spcAft>
                <a:spcPts val="0"/>
              </a:spcAft>
              <a:buNone/>
            </a:pPr>
            <a:r>
              <a:rPr lang="en" sz="2700">
                <a:solidFill>
                  <a:srgbClr val="B7B7B7"/>
                </a:solidFill>
                <a:latin typeface="Average"/>
                <a:ea typeface="Average"/>
                <a:cs typeface="Average"/>
                <a:sym typeface="Average"/>
              </a:rPr>
              <a:t>If you want to catch up, you can </a:t>
            </a:r>
            <a:r>
              <a:rPr b="1" lang="en" sz="2700">
                <a:solidFill>
                  <a:srgbClr val="00FF00"/>
                </a:solidFill>
                <a:latin typeface="Average"/>
                <a:ea typeface="Average"/>
                <a:cs typeface="Average"/>
                <a:sym typeface="Average"/>
              </a:rPr>
              <a:t>take your painting home</a:t>
            </a:r>
            <a:r>
              <a:rPr lang="en" sz="2700">
                <a:solidFill>
                  <a:srgbClr val="B7B7B7"/>
                </a:solidFill>
                <a:latin typeface="Average"/>
                <a:ea typeface="Average"/>
                <a:cs typeface="Average"/>
                <a:sym typeface="Average"/>
              </a:rPr>
              <a:t>.</a:t>
            </a:r>
            <a:endParaRPr sz="2700">
              <a:solidFill>
                <a:srgbClr val="B7B7B7"/>
              </a:solidFill>
              <a:latin typeface="Average"/>
              <a:ea typeface="Average"/>
              <a:cs typeface="Average"/>
              <a:sym typeface="Average"/>
            </a:endParaRPr>
          </a:p>
          <a:p>
            <a:pPr indent="0" lvl="0" marL="0" rtl="0" algn="l">
              <a:spcBef>
                <a:spcPts val="0"/>
              </a:spcBef>
              <a:spcAft>
                <a:spcPts val="0"/>
              </a:spcAft>
              <a:buNone/>
            </a:pPr>
            <a:r>
              <a:rPr lang="en" sz="2700">
                <a:solidFill>
                  <a:srgbClr val="B7B7B7"/>
                </a:solidFill>
                <a:latin typeface="Average"/>
                <a:ea typeface="Average"/>
                <a:cs typeface="Average"/>
                <a:sym typeface="Average"/>
              </a:rPr>
              <a:t>I have </a:t>
            </a:r>
            <a:r>
              <a:rPr b="1" lang="en" sz="2700">
                <a:solidFill>
                  <a:srgbClr val="00FF00"/>
                </a:solidFill>
                <a:latin typeface="Average"/>
                <a:ea typeface="Average"/>
                <a:cs typeface="Average"/>
                <a:sym typeface="Average"/>
              </a:rPr>
              <a:t>plastic cups</a:t>
            </a:r>
            <a:r>
              <a:rPr lang="en" sz="2700">
                <a:solidFill>
                  <a:srgbClr val="B7B7B7"/>
                </a:solidFill>
                <a:latin typeface="Average"/>
                <a:ea typeface="Average"/>
                <a:cs typeface="Average"/>
                <a:sym typeface="Average"/>
              </a:rPr>
              <a:t> that you can fill halfway with paint. </a:t>
            </a:r>
            <a:endParaRPr sz="2700">
              <a:solidFill>
                <a:srgbClr val="B7B7B7"/>
              </a:solidFill>
              <a:latin typeface="Average"/>
              <a:ea typeface="Average"/>
              <a:cs typeface="Average"/>
              <a:sym typeface="Average"/>
            </a:endParaRPr>
          </a:p>
          <a:p>
            <a:pPr indent="0" lvl="0" marL="0" rtl="0" algn="l">
              <a:spcBef>
                <a:spcPts val="0"/>
              </a:spcBef>
              <a:spcAft>
                <a:spcPts val="0"/>
              </a:spcAft>
              <a:buNone/>
            </a:pPr>
            <a:r>
              <a:rPr lang="en" sz="2700">
                <a:solidFill>
                  <a:srgbClr val="B7B7B7"/>
                </a:solidFill>
                <a:latin typeface="Average"/>
                <a:ea typeface="Average"/>
                <a:cs typeface="Average"/>
                <a:sym typeface="Average"/>
              </a:rPr>
              <a:t>Put them inside a</a:t>
            </a:r>
            <a:r>
              <a:rPr b="1" lang="en" sz="2700">
                <a:solidFill>
                  <a:srgbClr val="00FF00"/>
                </a:solidFill>
                <a:latin typeface="Average"/>
                <a:ea typeface="Average"/>
                <a:cs typeface="Average"/>
                <a:sym typeface="Average"/>
              </a:rPr>
              <a:t> ziploc bag</a:t>
            </a:r>
            <a:r>
              <a:rPr lang="en" sz="2700">
                <a:solidFill>
                  <a:srgbClr val="B7B7B7"/>
                </a:solidFill>
                <a:latin typeface="Average"/>
                <a:ea typeface="Average"/>
                <a:cs typeface="Average"/>
                <a:sym typeface="Average"/>
              </a:rPr>
              <a:t>.</a:t>
            </a:r>
            <a:endParaRPr sz="2700">
              <a:solidFill>
                <a:srgbClr val="B7B7B7"/>
              </a:solidFill>
              <a:latin typeface="Average"/>
              <a:ea typeface="Average"/>
              <a:cs typeface="Average"/>
              <a:sym typeface="Average"/>
            </a:endParaRPr>
          </a:p>
          <a:p>
            <a:pPr indent="0" lvl="0" marL="0" rtl="0" algn="l">
              <a:spcBef>
                <a:spcPts val="0"/>
              </a:spcBef>
              <a:spcAft>
                <a:spcPts val="0"/>
              </a:spcAft>
              <a:buNone/>
            </a:pPr>
            <a:r>
              <a:t/>
            </a:r>
            <a:endParaRPr sz="2700">
              <a:solidFill>
                <a:srgbClr val="B7B7B7"/>
              </a:solidFill>
              <a:latin typeface="Average"/>
              <a:ea typeface="Average"/>
              <a:cs typeface="Average"/>
              <a:sym typeface="Average"/>
            </a:endParaRPr>
          </a:p>
          <a:p>
            <a:pPr indent="0" lvl="0" marL="0" rtl="0" algn="l">
              <a:spcBef>
                <a:spcPts val="0"/>
              </a:spcBef>
              <a:spcAft>
                <a:spcPts val="0"/>
              </a:spcAft>
              <a:buNone/>
            </a:pPr>
            <a:r>
              <a:rPr lang="en" sz="2700">
                <a:solidFill>
                  <a:srgbClr val="B7B7B7"/>
                </a:solidFill>
                <a:latin typeface="Average"/>
                <a:ea typeface="Average"/>
                <a:cs typeface="Average"/>
                <a:sym typeface="Average"/>
              </a:rPr>
              <a:t>I won’t be able to get the paint out tomorrow when I am teaching, so </a:t>
            </a:r>
            <a:r>
              <a:rPr b="1" lang="en" sz="2700">
                <a:solidFill>
                  <a:srgbClr val="00FF00"/>
                </a:solidFill>
                <a:latin typeface="Average"/>
                <a:ea typeface="Average"/>
                <a:cs typeface="Average"/>
                <a:sym typeface="Average"/>
              </a:rPr>
              <a:t>today is the day</a:t>
            </a:r>
            <a:r>
              <a:rPr lang="en" sz="2700">
                <a:solidFill>
                  <a:srgbClr val="B7B7B7"/>
                </a:solidFill>
                <a:latin typeface="Average"/>
                <a:ea typeface="Average"/>
                <a:cs typeface="Average"/>
                <a:sym typeface="Average"/>
              </a:rPr>
              <a:t> to fill them up. </a:t>
            </a:r>
            <a:endParaRPr sz="2700">
              <a:solidFill>
                <a:srgbClr val="B7B7B7"/>
              </a:solidFill>
              <a:latin typeface="Average"/>
              <a:ea typeface="Average"/>
              <a:cs typeface="Average"/>
              <a:sym typeface="Average"/>
            </a:endParaRPr>
          </a:p>
        </p:txBody>
      </p:sp>
      <p:sp>
        <p:nvSpPr>
          <p:cNvPr descr="Translations" id="345" name="Google Shape;345;p68"/>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إجازتنا الأسبوع القادم! إذا رغبتم في اللحاق بما فاتكم، يمكنكم أخذ لوحتكم إلى المنزل.</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我们下周放假！如果你想赶上进度，可以把你的画带回家。</a:t>
            </a:r>
            <a:endParaRPr>
              <a:solidFill>
                <a:srgbClr val="AAAAAA"/>
              </a:solidFill>
              <a:latin typeface="Average"/>
              <a:ea typeface="Average"/>
              <a:cs typeface="Average"/>
              <a:sym typeface="Average"/>
            </a:endParaRPr>
          </a:p>
          <a:p>
            <a:pPr indent="0" lvl="0" marL="0" rtl="1" algn="r">
              <a:spcBef>
                <a:spcPts val="1000"/>
              </a:spcBef>
              <a:spcAft>
                <a:spcPts val="0"/>
              </a:spcAft>
              <a:buNone/>
            </a:pPr>
            <a:r>
              <a:rPr lang="en">
                <a:solidFill>
                  <a:srgbClr val="AAAAAA"/>
                </a:solidFill>
                <a:latin typeface="Average"/>
                <a:ea typeface="Average"/>
                <a:cs typeface="Average"/>
                <a:sym typeface="Average"/>
              </a:rPr>
              <a:t>استراحت ما هفته‌ی آینده است! اگر می‌خواهید عقب‌ماندگی‌تان را جبران کنید، می‌توانید نقاشی‌تان را به خانه ببرید.</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Unsere Ferien sind nächste Woche! Wenn Sie etwas Zeit brauchen, können Sie Ihr Gemälde mit nach Hause nehmen.</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हमारी छुट्टी अगले हफ़्ते है! अगर आप मिलना चाहें, तो अपनी पेंटिंग घर ले जा सकते हैं।</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다음 주에 방학이에요! 따라잡고 싶으면 그림을 집으로 가져가도 돼요.</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Bêhnvedana me hefteya bê ye! Heke hûn dixwazin bigihîjin hev, hûn dikarin tabloya xwe bibin malê.</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Пауза нам је следеће недеље! Ако желите да надокнадите пропуштено, можете понети своју слику кући.</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¡Nuestro descanso es la semana que viene! Si quieres ponerte al día, puedes llevarte tu cuadro a casa.</a:t>
            </a:r>
            <a:endParaRPr>
              <a:solidFill>
                <a:srgbClr val="AAAAAA"/>
              </a:solidFill>
              <a:latin typeface="Average"/>
              <a:ea typeface="Average"/>
              <a:cs typeface="Average"/>
              <a:sym typeface="Average"/>
            </a:endParaRPr>
          </a:p>
          <a:p>
            <a:pPr indent="0" lvl="0" marL="0" rtl="0" algn="l">
              <a:spcBef>
                <a:spcPts val="1000"/>
              </a:spcBef>
              <a:spcAft>
                <a:spcPts val="0"/>
              </a:spcAft>
              <a:buNone/>
            </a:pPr>
            <a:r>
              <a:rPr lang="en">
                <a:solidFill>
                  <a:srgbClr val="AAAAAA"/>
                </a:solidFill>
                <a:latin typeface="Average"/>
                <a:ea typeface="Average"/>
                <a:cs typeface="Average"/>
                <a:sym typeface="Average"/>
              </a:rPr>
              <a:t>Next week na ang break namin! Kung gusto mong makahabol, maaari mong iuwi ang iyong pagpipinta.</a:t>
            </a:r>
            <a:endParaRPr>
              <a:solidFill>
                <a:srgbClr val="AAAAAA"/>
              </a:solidFill>
              <a:latin typeface="Average"/>
              <a:ea typeface="Average"/>
              <a:cs typeface="Average"/>
              <a:sym typeface="Average"/>
            </a:endParaRPr>
          </a:p>
          <a:p>
            <a:pPr indent="0" lvl="0" marL="0" rtl="0" algn="l">
              <a:spcBef>
                <a:spcPts val="1000"/>
              </a:spcBef>
              <a:spcAft>
                <a:spcPts val="1000"/>
              </a:spcAft>
              <a:buNone/>
            </a:pPr>
            <a:r>
              <a:rPr lang="en">
                <a:solidFill>
                  <a:srgbClr val="AAAAAA"/>
                </a:solidFill>
                <a:latin typeface="Average"/>
                <a:ea typeface="Average"/>
                <a:cs typeface="Average"/>
                <a:sym typeface="Average"/>
              </a:rPr>
              <a:t>Наша перерва наступного тижня! Якщо хочете надолужити згаяне, можете взяти свою картину додому.</a:t>
            </a:r>
            <a:endParaRPr sz="1450">
              <a:solidFill>
                <a:srgbClr val="CACACA"/>
              </a:solidFill>
              <a:latin typeface="Average"/>
              <a:ea typeface="Average"/>
              <a:cs typeface="Average"/>
              <a:sym typeface="Averag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51"/>
          <p:cNvPicPr preferRelativeResize="0"/>
          <p:nvPr/>
        </p:nvPicPr>
        <p:blipFill>
          <a:blip r:embed="rId3">
            <a:alphaModFix/>
          </a:blip>
          <a:stretch>
            <a:fillRect/>
          </a:stretch>
        </p:blipFill>
        <p:spPr>
          <a:xfrm>
            <a:off x="520700" y="0"/>
            <a:ext cx="8102600" cy="6350000"/>
          </a:xfrm>
          <a:prstGeom prst="rect">
            <a:avLst/>
          </a:prstGeom>
          <a:noFill/>
          <a:ln>
            <a:noFill/>
          </a:ln>
        </p:spPr>
      </p:pic>
      <p:sp>
        <p:nvSpPr>
          <p:cNvPr id="242" name="Google Shape;242;p51"/>
          <p:cNvSpPr txBox="1"/>
          <p:nvPr/>
        </p:nvSpPr>
        <p:spPr>
          <a:xfrm>
            <a:off x="0" y="6350000"/>
            <a:ext cx="9144000" cy="507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Adele Ritchie</a:t>
            </a:r>
            <a:r>
              <a:rPr lang="en" sz="3000">
                <a:solidFill>
                  <a:srgbClr val="888888"/>
                </a:solidFill>
                <a:latin typeface="Oswald"/>
                <a:ea typeface="Oswald"/>
                <a:cs typeface="Oswald"/>
                <a:sym typeface="Oswald"/>
              </a:rPr>
              <a:t>, watercolour on paper, Fall 2025 at 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graphicFrame>
        <p:nvGraphicFramePr>
          <p:cNvPr id="350" name="Google Shape;350;p69"/>
          <p:cNvGraphicFramePr/>
          <p:nvPr/>
        </p:nvGraphicFramePr>
        <p:xfrm>
          <a:off x="234800" y="0"/>
          <a:ext cx="3000000" cy="3000000"/>
        </p:xfrm>
        <a:graphic>
          <a:graphicData uri="http://schemas.openxmlformats.org/drawingml/2006/table">
            <a:tbl>
              <a:tblPr>
                <a:noFill/>
                <a:tableStyleId>{12C4143C-9FFB-4E93-94BA-2C110C6ADACD}</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200">
                          <a:solidFill>
                            <a:srgbClr val="B6D7A8"/>
                          </a:solidFill>
                          <a:latin typeface="Oswald"/>
                          <a:ea typeface="Oswald"/>
                          <a:cs typeface="Oswald"/>
                          <a:sym typeface="Oswald"/>
                        </a:rPr>
                        <a:t>Impressionism and Post-Impressionism</a:t>
                      </a:r>
                      <a:endParaRPr sz="12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Background</a:t>
                      </a:r>
                      <a:endParaRPr sz="2400">
                        <a:solidFill>
                          <a:srgbClr val="CCCCCC"/>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Expressionism</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0025">
                <a:tc>
                  <a:txBody>
                    <a:bodyPr/>
                    <a:lstStyle/>
                    <a:p>
                      <a:pPr indent="0" lvl="0" marL="0" marR="0" rtl="0" algn="ctr">
                        <a:lnSpc>
                          <a:spcPct val="115000"/>
                        </a:lnSpc>
                        <a:spcBef>
                          <a:spcPts val="0"/>
                        </a:spcBef>
                        <a:spcAft>
                          <a:spcPts val="0"/>
                        </a:spcAft>
                        <a:buNone/>
                      </a:pPr>
                      <a:r>
                        <a:rPr lang="en" sz="1200">
                          <a:solidFill>
                            <a:srgbClr val="CCCCCC"/>
                          </a:solidFill>
                          <a:latin typeface="Oswald"/>
                          <a:ea typeface="Oswald"/>
                          <a:cs typeface="Oswald"/>
                          <a:sym typeface="Oswald"/>
                        </a:rPr>
                        <a:t>Foreground</a:t>
                      </a:r>
                      <a:endParaRPr sz="1200">
                        <a:solidFill>
                          <a:srgbClr val="CCCCCC"/>
                        </a:solidFill>
                        <a:latin typeface="Oswald"/>
                        <a:ea typeface="Oswald"/>
                        <a:cs typeface="Oswald"/>
                        <a:sym typeface="Oswald"/>
                      </a:endParaRPr>
                    </a:p>
                    <a:p>
                      <a:pPr indent="0" lvl="0" marL="0" marR="0" rtl="0" algn="ctr">
                        <a:lnSpc>
                          <a:spcPct val="115000"/>
                        </a:lnSpc>
                        <a:spcBef>
                          <a:spcPts val="0"/>
                        </a:spcBef>
                        <a:spcAft>
                          <a:spcPts val="0"/>
                        </a:spcAft>
                        <a:buNone/>
                      </a:pPr>
                      <a:r>
                        <a:rPr lang="en" sz="1200">
                          <a:solidFill>
                            <a:srgbClr val="B6D7A8"/>
                          </a:solidFill>
                          <a:latin typeface="Oswald"/>
                          <a:ea typeface="Oswald"/>
                          <a:cs typeface="Oswald"/>
                          <a:sym typeface="Oswald"/>
                        </a:rPr>
                        <a:t>Abstraction</a:t>
                      </a:r>
                      <a:endParaRPr sz="12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Art analysis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Goal setting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Hand in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graphicFrame>
        <p:nvGraphicFramePr>
          <p:cNvPr id="355" name="Google Shape;355;p70"/>
          <p:cNvGraphicFramePr/>
          <p:nvPr/>
        </p:nvGraphicFramePr>
        <p:xfrm>
          <a:off x="200" y="152225"/>
          <a:ext cx="3000000" cy="3000000"/>
        </p:xfrm>
        <a:graphic>
          <a:graphicData uri="http://schemas.openxmlformats.org/drawingml/2006/table">
            <a:tbl>
              <a:tblPr>
                <a:noFill/>
                <a:tableStyleId>{95D65EED-06BA-46E7-A230-119F99DF5782}</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descr="All text" id="360" name="Google Shape;360;p71"/>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361" name="Google Shape;361;p71"/>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362" name="Google Shape;362;p71"/>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363" name="Google Shape;363;p71"/>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364" name="Google Shape;364;p71"/>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365" name="Google Shape;365;p71"/>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366" name="Google Shape;366;p71"/>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id="375" name="Google Shape;375;p73" title="Impressionist, Post-impressionist, and Expressionist reference images.jpg"/>
          <p:cNvPicPr preferRelativeResize="0"/>
          <p:nvPr/>
        </p:nvPicPr>
        <p:blipFill rotWithShape="1">
          <a:blip r:embed="rId3">
            <a:alphaModFix/>
          </a:blip>
          <a:srcRect b="0" l="30" r="40" t="0"/>
          <a:stretch/>
        </p:blipFill>
        <p:spPr>
          <a:xfrm>
            <a:off x="12813" y="126300"/>
            <a:ext cx="2286000" cy="2960369"/>
          </a:xfrm>
          <a:prstGeom prst="rect">
            <a:avLst/>
          </a:prstGeom>
          <a:noFill/>
          <a:ln>
            <a:noFill/>
          </a:ln>
        </p:spPr>
      </p:pic>
      <p:pic>
        <p:nvPicPr>
          <p:cNvPr id="376" name="Google Shape;376;p73" title="Impressionist, Post-impressionist, and Expressionist reference images (1).jpg"/>
          <p:cNvPicPr preferRelativeResize="0"/>
          <p:nvPr/>
        </p:nvPicPr>
        <p:blipFill rotWithShape="1">
          <a:blip r:embed="rId4">
            <a:alphaModFix/>
          </a:blip>
          <a:srcRect b="0" l="40" r="50" t="0"/>
          <a:stretch/>
        </p:blipFill>
        <p:spPr>
          <a:xfrm>
            <a:off x="2298814" y="126013"/>
            <a:ext cx="2286000" cy="2960961"/>
          </a:xfrm>
          <a:prstGeom prst="rect">
            <a:avLst/>
          </a:prstGeom>
          <a:noFill/>
          <a:ln>
            <a:noFill/>
          </a:ln>
        </p:spPr>
      </p:pic>
      <p:pic>
        <p:nvPicPr>
          <p:cNvPr id="377" name="Google Shape;377;p73" title="Impressionist, Post-impressionist, and Expressionist reference images (3).jpg"/>
          <p:cNvPicPr preferRelativeResize="0"/>
          <p:nvPr/>
        </p:nvPicPr>
        <p:blipFill rotWithShape="1">
          <a:blip r:embed="rId5">
            <a:alphaModFix/>
          </a:blip>
          <a:srcRect b="40" l="0" r="0" t="40"/>
          <a:stretch/>
        </p:blipFill>
        <p:spPr>
          <a:xfrm>
            <a:off x="6850281" y="128450"/>
            <a:ext cx="2286000" cy="2956034"/>
          </a:xfrm>
          <a:prstGeom prst="rect">
            <a:avLst/>
          </a:prstGeom>
          <a:noFill/>
          <a:ln>
            <a:noFill/>
          </a:ln>
        </p:spPr>
      </p:pic>
      <p:pic>
        <p:nvPicPr>
          <p:cNvPr id="378" name="Google Shape;378;p73"/>
          <p:cNvPicPr preferRelativeResize="0"/>
          <p:nvPr/>
        </p:nvPicPr>
        <p:blipFill>
          <a:blip r:embed="rId6">
            <a:alphaModFix/>
          </a:blip>
          <a:stretch>
            <a:fillRect/>
          </a:stretch>
        </p:blipFill>
        <p:spPr>
          <a:xfrm>
            <a:off x="3582136" y="3176335"/>
            <a:ext cx="2152141" cy="2777321"/>
          </a:xfrm>
          <a:prstGeom prst="rect">
            <a:avLst/>
          </a:prstGeom>
          <a:noFill/>
          <a:ln cap="flat" cmpd="sng" w="38100">
            <a:solidFill>
              <a:srgbClr val="6AA84F"/>
            </a:solidFill>
            <a:prstDash val="solid"/>
            <a:round/>
            <a:headEnd len="sm" w="sm" type="none"/>
            <a:tailEnd len="sm" w="sm" type="none"/>
          </a:ln>
        </p:spPr>
      </p:pic>
      <p:pic>
        <p:nvPicPr>
          <p:cNvPr id="379" name="Google Shape;379;p73"/>
          <p:cNvPicPr preferRelativeResize="0"/>
          <p:nvPr/>
        </p:nvPicPr>
        <p:blipFill>
          <a:blip r:embed="rId7">
            <a:alphaModFix/>
          </a:blip>
          <a:stretch>
            <a:fillRect/>
          </a:stretch>
        </p:blipFill>
        <p:spPr>
          <a:xfrm>
            <a:off x="5721438" y="3184620"/>
            <a:ext cx="2152115" cy="2777327"/>
          </a:xfrm>
          <a:prstGeom prst="rect">
            <a:avLst/>
          </a:prstGeom>
          <a:noFill/>
          <a:ln cap="flat" cmpd="sng" w="38100">
            <a:solidFill>
              <a:srgbClr val="6AA84F"/>
            </a:solidFill>
            <a:prstDash val="solid"/>
            <a:round/>
            <a:headEnd len="sm" w="sm" type="none"/>
            <a:tailEnd len="sm" w="sm" type="none"/>
          </a:ln>
        </p:spPr>
      </p:pic>
      <p:pic>
        <p:nvPicPr>
          <p:cNvPr id="380" name="Google Shape;380;p73" title="Impressionist, Post-impressionist, and Expressionist reference images (2).jpg"/>
          <p:cNvPicPr preferRelativeResize="0"/>
          <p:nvPr/>
        </p:nvPicPr>
        <p:blipFill rotWithShape="1">
          <a:blip r:embed="rId8">
            <a:alphaModFix/>
          </a:blip>
          <a:srcRect b="0" l="0" r="0" t="0"/>
          <a:stretch/>
        </p:blipFill>
        <p:spPr>
          <a:xfrm>
            <a:off x="4584852" y="126025"/>
            <a:ext cx="2285975" cy="2958336"/>
          </a:xfrm>
          <a:prstGeom prst="rect">
            <a:avLst/>
          </a:prstGeom>
          <a:noFill/>
          <a:ln>
            <a:noFill/>
          </a:ln>
        </p:spPr>
      </p:pic>
      <p:pic>
        <p:nvPicPr>
          <p:cNvPr id="381" name="Google Shape;381;p73" title="Impressionist, Post-impressionist, Expressionist, and Abstract reference images.jpg"/>
          <p:cNvPicPr preferRelativeResize="0"/>
          <p:nvPr/>
        </p:nvPicPr>
        <p:blipFill>
          <a:blip r:embed="rId9">
            <a:alphaModFix/>
          </a:blip>
          <a:stretch>
            <a:fillRect/>
          </a:stretch>
        </p:blipFill>
        <p:spPr>
          <a:xfrm>
            <a:off x="0" y="3084351"/>
            <a:ext cx="2240818" cy="2899850"/>
          </a:xfrm>
          <a:prstGeom prst="rect">
            <a:avLst/>
          </a:prstGeom>
          <a:noFill/>
          <a:ln>
            <a:noFill/>
          </a:ln>
        </p:spPr>
      </p:pic>
      <p:sp>
        <p:nvSpPr>
          <p:cNvPr descr="All text" id="382" name="Google Shape;382;p73"/>
          <p:cNvSpPr txBox="1"/>
          <p:nvPr/>
        </p:nvSpPr>
        <p:spPr>
          <a:xfrm>
            <a:off x="54300" y="6051300"/>
            <a:ext cx="90474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Complete the art analysis, if you have not already</a:t>
            </a:r>
            <a:endParaRPr sz="3600">
              <a:solidFill>
                <a:srgbClr val="FFFFFF"/>
              </a:solidFill>
              <a:latin typeface="Oswald"/>
              <a:ea typeface="Oswald"/>
              <a:cs typeface="Oswald"/>
              <a:sym typeface="Oswa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390" name="Shape 390"/>
        <p:cNvGrpSpPr/>
        <p:nvPr/>
      </p:nvGrpSpPr>
      <p:grpSpPr>
        <a:xfrm>
          <a:off x="0" y="0"/>
          <a:ext cx="0" cy="0"/>
          <a:chOff x="0" y="0"/>
          <a:chExt cx="0" cy="0"/>
        </a:xfrm>
      </p:grpSpPr>
      <p:sp>
        <p:nvSpPr>
          <p:cNvPr id="391" name="Google Shape;391;p75"/>
          <p:cNvSpPr txBox="1"/>
          <p:nvPr/>
        </p:nvSpPr>
        <p:spPr>
          <a:xfrm>
            <a:off x="709200" y="0"/>
            <a:ext cx="7704000" cy="31977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CC3300"/>
              </a:buClr>
              <a:buFont typeface="Calibri"/>
              <a:buNone/>
            </a:pPr>
            <a:r>
              <a:rPr lang="en" sz="6000">
                <a:solidFill>
                  <a:srgbClr val="CC3300"/>
                </a:solidFill>
                <a:latin typeface="Oswald"/>
                <a:ea typeface="Oswald"/>
                <a:cs typeface="Oswald"/>
                <a:sym typeface="Oswald"/>
              </a:rPr>
              <a:t>Auction</a:t>
            </a:r>
            <a:endParaRPr sz="6000">
              <a:solidFill>
                <a:srgbClr val="FFFFFF"/>
              </a:solidFill>
              <a:latin typeface="Oswald"/>
              <a:ea typeface="Oswald"/>
              <a:cs typeface="Oswald"/>
              <a:sym typeface="Oswald"/>
            </a:endParaRPr>
          </a:p>
          <a:p>
            <a:pPr indent="0" lvl="0" marL="0" marR="0" rtl="0" algn="r">
              <a:lnSpc>
                <a:spcPct val="100000"/>
              </a:lnSpc>
              <a:spcBef>
                <a:spcPts val="0"/>
              </a:spcBef>
              <a:spcAft>
                <a:spcPts val="0"/>
              </a:spcAft>
              <a:buClr>
                <a:srgbClr val="FFFFFF"/>
              </a:buClr>
              <a:buFont typeface="Calibri"/>
              <a:buNone/>
            </a:pPr>
            <a:r>
              <a:rPr lang="en" sz="6000">
                <a:solidFill>
                  <a:srgbClr val="FFFFFF"/>
                </a:solidFill>
                <a:latin typeface="Oswald"/>
                <a:ea typeface="Oswald"/>
                <a:cs typeface="Oswald"/>
                <a:sym typeface="Oswald"/>
              </a:rPr>
              <a:t>How much is international  art worth?</a:t>
            </a:r>
            <a:endParaRPr sz="6000">
              <a:latin typeface="Oswald"/>
              <a:ea typeface="Oswald"/>
              <a:cs typeface="Oswald"/>
              <a:sym typeface="Oswald"/>
            </a:endParaRPr>
          </a:p>
        </p:txBody>
      </p:sp>
      <p:sp>
        <p:nvSpPr>
          <p:cNvPr descr="Translations" id="392" name="Google Shape;392;p75"/>
          <p:cNvSpPr txBox="1"/>
          <p:nvPr/>
        </p:nvSpPr>
        <p:spPr>
          <a:xfrm>
            <a:off x="448350" y="3197700"/>
            <a:ext cx="8225700" cy="33894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300">
                <a:solidFill>
                  <a:srgbClr val="AAAAAA"/>
                </a:solidFill>
                <a:latin typeface="Average"/>
                <a:ea typeface="Average"/>
                <a:cs typeface="Average"/>
                <a:sym typeface="Average"/>
              </a:rPr>
              <a:t>المزاد: كم تبلغ قيمة الفن العالمي؟</a:t>
            </a:r>
            <a:endParaRPr sz="2300">
              <a:solidFill>
                <a:srgbClr val="AAAAAA"/>
              </a:solidFill>
              <a:latin typeface="Average"/>
              <a:ea typeface="Average"/>
              <a:cs typeface="Average"/>
              <a:sym typeface="Average"/>
            </a:endParaRPr>
          </a:p>
          <a:p>
            <a:pPr indent="0" lvl="0" marL="0" rtl="1" algn="ctr">
              <a:spcBef>
                <a:spcPts val="0"/>
              </a:spcBef>
              <a:spcAft>
                <a:spcPts val="0"/>
              </a:spcAft>
              <a:buNone/>
            </a:pPr>
            <a:r>
              <a:rPr lang="en" sz="2300">
                <a:solidFill>
                  <a:srgbClr val="AAAAAA"/>
                </a:solidFill>
                <a:latin typeface="Average"/>
                <a:ea typeface="Average"/>
                <a:cs typeface="Average"/>
                <a:sym typeface="Average"/>
              </a:rPr>
              <a:t>حراج: ارزش هنر بین المللی چقدر است؟</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Auktion: Wie viel ist internationale Kunst wert?</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नीलामी: अंतर्राष्ट्रीय कला का मूल्य कितना है?</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경매: 국제 미술품의 가치는 얼마인가요?</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Аукција: Колико вреди међународна уметност?</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Subasta: ¿Cuánto vale el arte internacional?</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Auction: Magkano ang halaga ng internasyonal na sining?</a:t>
            </a:r>
            <a:endParaRPr sz="2300">
              <a:solidFill>
                <a:srgbClr val="AAAAAA"/>
              </a:solidFill>
              <a:latin typeface="Average"/>
              <a:ea typeface="Average"/>
              <a:cs typeface="Average"/>
              <a:sym typeface="Average"/>
            </a:endParaRPr>
          </a:p>
          <a:p>
            <a:pPr indent="0" lvl="0" marL="0" rtl="0" algn="ctr">
              <a:spcBef>
                <a:spcPts val="0"/>
              </a:spcBef>
              <a:spcAft>
                <a:spcPts val="0"/>
              </a:spcAft>
              <a:buNone/>
            </a:pPr>
            <a:r>
              <a:rPr lang="en" sz="2300">
                <a:solidFill>
                  <a:srgbClr val="AAAAAA"/>
                </a:solidFill>
                <a:latin typeface="Average"/>
                <a:ea typeface="Average"/>
                <a:cs typeface="Average"/>
                <a:sym typeface="Average"/>
              </a:rPr>
              <a:t>Аукціон: скільки коштує міжнародне мистецтво?</a:t>
            </a:r>
            <a:endParaRPr sz="2500">
              <a:latin typeface="Average"/>
              <a:ea typeface="Average"/>
              <a:cs typeface="Average"/>
              <a:sym typeface="Averag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pic>
        <p:nvPicPr>
          <p:cNvPr id="397" name="Google Shape;397;p76"/>
          <p:cNvPicPr preferRelativeResize="0"/>
          <p:nvPr/>
        </p:nvPicPr>
        <p:blipFill>
          <a:blip r:embed="rId3">
            <a:alphaModFix/>
          </a:blip>
          <a:stretch>
            <a:fillRect/>
          </a:stretch>
        </p:blipFill>
        <p:spPr>
          <a:xfrm>
            <a:off x="4694626" y="2968650"/>
            <a:ext cx="3131778" cy="3883425"/>
          </a:xfrm>
          <a:prstGeom prst="rect">
            <a:avLst/>
          </a:prstGeom>
          <a:noFill/>
          <a:ln>
            <a:noFill/>
          </a:ln>
        </p:spPr>
      </p:pic>
      <p:pic>
        <p:nvPicPr>
          <p:cNvPr id="398" name="Google Shape;398;p76"/>
          <p:cNvPicPr preferRelativeResize="0"/>
          <p:nvPr/>
        </p:nvPicPr>
        <p:blipFill>
          <a:blip r:embed="rId4">
            <a:alphaModFix/>
          </a:blip>
          <a:stretch>
            <a:fillRect/>
          </a:stretch>
        </p:blipFill>
        <p:spPr>
          <a:xfrm>
            <a:off x="1063975" y="0"/>
            <a:ext cx="3396552" cy="2234573"/>
          </a:xfrm>
          <a:prstGeom prst="rect">
            <a:avLst/>
          </a:prstGeom>
          <a:noFill/>
          <a:ln>
            <a:noFill/>
          </a:ln>
        </p:spPr>
      </p:pic>
      <p:pic>
        <p:nvPicPr>
          <p:cNvPr id="399" name="Google Shape;399;p76"/>
          <p:cNvPicPr preferRelativeResize="0"/>
          <p:nvPr/>
        </p:nvPicPr>
        <p:blipFill>
          <a:blip r:embed="rId5">
            <a:alphaModFix/>
          </a:blip>
          <a:stretch>
            <a:fillRect/>
          </a:stretch>
        </p:blipFill>
        <p:spPr>
          <a:xfrm>
            <a:off x="1063975" y="2361681"/>
            <a:ext cx="3396542" cy="2122828"/>
          </a:xfrm>
          <a:prstGeom prst="rect">
            <a:avLst/>
          </a:prstGeom>
          <a:noFill/>
          <a:ln>
            <a:noFill/>
          </a:ln>
        </p:spPr>
      </p:pic>
      <p:pic>
        <p:nvPicPr>
          <p:cNvPr id="400" name="Google Shape;400;p76"/>
          <p:cNvPicPr preferRelativeResize="0"/>
          <p:nvPr/>
        </p:nvPicPr>
        <p:blipFill>
          <a:blip r:embed="rId6">
            <a:alphaModFix/>
          </a:blip>
          <a:stretch>
            <a:fillRect/>
          </a:stretch>
        </p:blipFill>
        <p:spPr>
          <a:xfrm>
            <a:off x="1063975" y="4611617"/>
            <a:ext cx="3396547" cy="2246382"/>
          </a:xfrm>
          <a:prstGeom prst="rect">
            <a:avLst/>
          </a:prstGeom>
          <a:noFill/>
          <a:ln>
            <a:noFill/>
          </a:ln>
        </p:spPr>
      </p:pic>
      <p:pic>
        <p:nvPicPr>
          <p:cNvPr id="401" name="Google Shape;401;p76"/>
          <p:cNvPicPr preferRelativeResize="0"/>
          <p:nvPr/>
        </p:nvPicPr>
        <p:blipFill>
          <a:blip r:embed="rId7">
            <a:alphaModFix/>
          </a:blip>
          <a:stretch>
            <a:fillRect/>
          </a:stretch>
        </p:blipFill>
        <p:spPr>
          <a:xfrm>
            <a:off x="4694624" y="-5925"/>
            <a:ext cx="3611550" cy="250107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5" name="Shape 405"/>
        <p:cNvGrpSpPr/>
        <p:nvPr/>
      </p:nvGrpSpPr>
      <p:grpSpPr>
        <a:xfrm>
          <a:off x="0" y="0"/>
          <a:ext cx="0" cy="0"/>
          <a:chOff x="0" y="0"/>
          <a:chExt cx="0" cy="0"/>
        </a:xfrm>
      </p:grpSpPr>
      <p:sp>
        <p:nvSpPr>
          <p:cNvPr descr="All text" id="406" name="Google Shape;406;p77"/>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Paul Gauguin, </a:t>
            </a:r>
            <a:r>
              <a:rPr b="1" i="1" lang="en" sz="1800">
                <a:solidFill>
                  <a:srgbClr val="FFFFFF"/>
                </a:solidFill>
                <a:latin typeface="Open Sans"/>
                <a:ea typeface="Open Sans"/>
                <a:cs typeface="Open Sans"/>
                <a:sym typeface="Open Sans"/>
              </a:rPr>
              <a:t>Otahi </a:t>
            </a:r>
            <a:r>
              <a:rPr i="1" lang="en" sz="1800">
                <a:solidFill>
                  <a:srgbClr val="FFFFFF"/>
                </a:solidFill>
                <a:latin typeface="Open Sans"/>
                <a:ea typeface="Open Sans"/>
                <a:cs typeface="Open Sans"/>
                <a:sym typeface="Open Sans"/>
              </a:rPr>
              <a:t>(Alone)</a:t>
            </a:r>
            <a:r>
              <a:rPr lang="en" sz="1800">
                <a:solidFill>
                  <a:srgbClr val="CCCCCC"/>
                </a:solidFill>
                <a:latin typeface="Open Sans"/>
                <a:ea typeface="Open Sans"/>
                <a:cs typeface="Open Sans"/>
                <a:sym typeface="Open Sans"/>
              </a:rPr>
              <a:t>, 1893</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50 x 73 cm, Rybolovlev collection (private)</a:t>
            </a:r>
            <a:endParaRPr b="1" sz="2400">
              <a:solidFill>
                <a:srgbClr val="FFFFFF"/>
              </a:solidFill>
              <a:latin typeface="Open Sans"/>
              <a:ea typeface="Open Sans"/>
              <a:cs typeface="Open Sans"/>
              <a:sym typeface="Open Sans"/>
            </a:endParaRPr>
          </a:p>
        </p:txBody>
      </p:sp>
      <p:pic>
        <p:nvPicPr>
          <p:cNvPr id="407" name="Google Shape;407;p77"/>
          <p:cNvPicPr preferRelativeResize="0"/>
          <p:nvPr/>
        </p:nvPicPr>
        <p:blipFill>
          <a:blip r:embed="rId3">
            <a:alphaModFix/>
          </a:blip>
          <a:stretch>
            <a:fillRect/>
          </a:stretch>
        </p:blipFill>
        <p:spPr>
          <a:xfrm>
            <a:off x="60425" y="0"/>
            <a:ext cx="9023155" cy="593907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1" name="Shape 411"/>
        <p:cNvGrpSpPr/>
        <p:nvPr/>
      </p:nvGrpSpPr>
      <p:grpSpPr>
        <a:xfrm>
          <a:off x="0" y="0"/>
          <a:ext cx="0" cy="0"/>
          <a:chOff x="0" y="0"/>
          <a:chExt cx="0" cy="0"/>
        </a:xfrm>
      </p:grpSpPr>
      <p:sp>
        <p:nvSpPr>
          <p:cNvPr descr="All text" id="412" name="Google Shape;412;p78"/>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Jasper Johns, </a:t>
            </a:r>
            <a:r>
              <a:rPr b="1" i="1" lang="en" sz="1800">
                <a:solidFill>
                  <a:srgbClr val="FFFFFF"/>
                </a:solidFill>
                <a:latin typeface="Open Sans"/>
                <a:ea typeface="Open Sans"/>
                <a:cs typeface="Open Sans"/>
                <a:sym typeface="Open Sans"/>
              </a:rPr>
              <a:t>Flag</a:t>
            </a:r>
            <a:r>
              <a:rPr lang="en" sz="1800">
                <a:solidFill>
                  <a:srgbClr val="CCCCCC"/>
                </a:solidFill>
                <a:latin typeface="Open Sans"/>
                <a:ea typeface="Open Sans"/>
                <a:cs typeface="Open Sans"/>
                <a:sym typeface="Open Sans"/>
              </a:rPr>
              <a:t>, 1954-55</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Encaustic, oil and collage on fabric mounted on plywood, 42 x 61 in., MOMA NY</a:t>
            </a:r>
            <a:endParaRPr b="1" sz="2400">
              <a:solidFill>
                <a:srgbClr val="FFFFFF"/>
              </a:solidFill>
              <a:latin typeface="Open Sans"/>
              <a:ea typeface="Open Sans"/>
              <a:cs typeface="Open Sans"/>
              <a:sym typeface="Open Sans"/>
            </a:endParaRPr>
          </a:p>
        </p:txBody>
      </p:sp>
      <p:pic>
        <p:nvPicPr>
          <p:cNvPr id="413" name="Google Shape;413;p78"/>
          <p:cNvPicPr preferRelativeResize="0"/>
          <p:nvPr/>
        </p:nvPicPr>
        <p:blipFill>
          <a:blip r:embed="rId3">
            <a:alphaModFix/>
          </a:blip>
          <a:stretch>
            <a:fillRect/>
          </a:stretch>
        </p:blipFill>
        <p:spPr>
          <a:xfrm>
            <a:off x="277662" y="0"/>
            <a:ext cx="8588680" cy="5939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52"/>
          <p:cNvSpPr txBox="1"/>
          <p:nvPr/>
        </p:nvSpPr>
        <p:spPr>
          <a:xfrm>
            <a:off x="5105400" y="100"/>
            <a:ext cx="4038600" cy="409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Boma Tende </a:t>
            </a:r>
            <a:br>
              <a:rPr b="1" lang="en" sz="2400">
                <a:solidFill>
                  <a:srgbClr val="FFFFFF"/>
                </a:solidFill>
                <a:latin typeface="Cabin"/>
                <a:ea typeface="Cabin"/>
                <a:cs typeface="Cabin"/>
                <a:sym typeface="Cabin"/>
              </a:rPr>
            </a:br>
            <a:r>
              <a:rPr i="1" lang="en" sz="2400">
                <a:solidFill>
                  <a:srgbClr val="B7B7B7"/>
                </a:solidFill>
                <a:latin typeface="Cabin"/>
                <a:ea typeface="Cabin"/>
                <a:cs typeface="Cabin"/>
                <a:sym typeface="Cabin"/>
              </a:rPr>
              <a:t>@art.by.tende</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(Maryland, US)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Last portrait of undergraduate degree</a:t>
            </a:r>
            <a:endParaRPr i="1" sz="2400">
              <a:solidFill>
                <a:srgbClr val="FFFFFF"/>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id="248" name="Google Shape;248;p52"/>
          <p:cNvPicPr preferRelativeResize="0"/>
          <p:nvPr/>
        </p:nvPicPr>
        <p:blipFill>
          <a:blip r:embed="rId3">
            <a:alphaModFix/>
          </a:blip>
          <a:stretch>
            <a:fillRect/>
          </a:stretch>
        </p:blipFill>
        <p:spPr>
          <a:xfrm>
            <a:off x="0" y="0"/>
            <a:ext cx="5105400" cy="6858000"/>
          </a:xfrm>
          <a:prstGeom prst="rect">
            <a:avLst/>
          </a:prstGeom>
          <a:noFill/>
          <a:ln>
            <a:noFill/>
          </a:ln>
        </p:spPr>
      </p:pic>
      <p:pic>
        <p:nvPicPr>
          <p:cNvPr id="249" name="Google Shape;249;p52"/>
          <p:cNvPicPr preferRelativeResize="0"/>
          <p:nvPr/>
        </p:nvPicPr>
        <p:blipFill>
          <a:blip r:embed="rId4">
            <a:alphaModFix/>
          </a:blip>
          <a:stretch>
            <a:fillRect/>
          </a:stretch>
        </p:blipFill>
        <p:spPr>
          <a:xfrm>
            <a:off x="6254925" y="4098100"/>
            <a:ext cx="1828800" cy="182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7" name="Shape 417"/>
        <p:cNvGrpSpPr/>
        <p:nvPr/>
      </p:nvGrpSpPr>
      <p:grpSpPr>
        <a:xfrm>
          <a:off x="0" y="0"/>
          <a:ext cx="0" cy="0"/>
          <a:chOff x="0" y="0"/>
          <a:chExt cx="0" cy="0"/>
        </a:xfrm>
      </p:grpSpPr>
      <p:sp>
        <p:nvSpPr>
          <p:cNvPr descr="Title" id="418" name="Google Shape;418;p79"/>
          <p:cNvSpPr txBox="1"/>
          <p:nvPr/>
        </p:nvSpPr>
        <p:spPr>
          <a:xfrm>
            <a:off x="5525225" y="-25"/>
            <a:ext cx="3618900" cy="275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Edvard Munch</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400">
                <a:solidFill>
                  <a:srgbClr val="FFFFFF"/>
                </a:solidFill>
                <a:latin typeface="Open Sans"/>
                <a:ea typeface="Open Sans"/>
                <a:cs typeface="Open Sans"/>
                <a:sym typeface="Open Sans"/>
              </a:rPr>
              <a:t>The Scream</a:t>
            </a:r>
            <a:endParaRPr b="1" i="1" sz="2400">
              <a:solidFill>
                <a:srgbClr val="FFFFFF"/>
              </a:solidFill>
              <a:latin typeface="Open Sans"/>
              <a:ea typeface="Open Sans"/>
              <a:cs typeface="Open Sans"/>
              <a:sym typeface="Open Sans"/>
            </a:endParaRPr>
          </a:p>
          <a:p>
            <a:pPr indent="0" lvl="0" marL="0" rtl="0" algn="ctr">
              <a:spcBef>
                <a:spcPts val="0"/>
              </a:spcBef>
              <a:spcAft>
                <a:spcPts val="0"/>
              </a:spcAft>
              <a:buNone/>
            </a:pPr>
            <a:r>
              <a:rPr lang="en" sz="2400">
                <a:solidFill>
                  <a:srgbClr val="CCCCCC"/>
                </a:solidFill>
                <a:latin typeface="Open Sans"/>
                <a:ea typeface="Open Sans"/>
                <a:cs typeface="Open Sans"/>
                <a:sym typeface="Open Sans"/>
              </a:rPr>
              <a:t>1893</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oil, tempera and pastel on cardboard</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91 x 73 cm</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National Gallery of Norway</a:t>
            </a:r>
            <a:endParaRPr sz="1500">
              <a:solidFill>
                <a:srgbClr val="CCCCCC"/>
              </a:solidFill>
              <a:latin typeface="Open Sans"/>
              <a:ea typeface="Open Sans"/>
              <a:cs typeface="Open Sans"/>
              <a:sym typeface="Open Sans"/>
            </a:endParaRPr>
          </a:p>
        </p:txBody>
      </p:sp>
      <p:pic>
        <p:nvPicPr>
          <p:cNvPr id="419" name="Google Shape;419;p79"/>
          <p:cNvPicPr preferRelativeResize="0"/>
          <p:nvPr/>
        </p:nvPicPr>
        <p:blipFill>
          <a:blip r:embed="rId3">
            <a:alphaModFix/>
          </a:blip>
          <a:stretch>
            <a:fillRect/>
          </a:stretch>
        </p:blipFill>
        <p:spPr>
          <a:xfrm>
            <a:off x="0" y="0"/>
            <a:ext cx="5525235" cy="6857999"/>
          </a:xfrm>
          <a:prstGeom prst="rect">
            <a:avLst/>
          </a:prstGeom>
          <a:noFill/>
          <a:ln>
            <a:noFill/>
          </a:ln>
        </p:spPr>
      </p:pic>
      <p:sp>
        <p:nvSpPr>
          <p:cNvPr descr="Translations" id="420" name="Google Shape;420;p79"/>
          <p:cNvSpPr txBox="1"/>
          <p:nvPr/>
        </p:nvSpPr>
        <p:spPr>
          <a:xfrm>
            <a:off x="5525225" y="2754600"/>
            <a:ext cx="3618900" cy="41034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إدوارد مونش، الصرخة، 1893.</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ادوارد مونک، جیغ،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Edvard Munch, Der Schrei,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एडवर्ड मुंच, द स्क्रीम,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에드바르트 뭉크, 절규, 1893년.</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Едвард Мунк, Врисак,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Edvard Munch, El grito,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Edvard Munch, The Scream,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Едвард Мунк, Крик, 1893.</a:t>
            </a:r>
            <a:endParaRPr sz="2500">
              <a:solidFill>
                <a:srgbClr val="595959"/>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4" name="Shape 424"/>
        <p:cNvGrpSpPr/>
        <p:nvPr/>
      </p:nvGrpSpPr>
      <p:grpSpPr>
        <a:xfrm>
          <a:off x="0" y="0"/>
          <a:ext cx="0" cy="0"/>
          <a:chOff x="0" y="0"/>
          <a:chExt cx="0" cy="0"/>
        </a:xfrm>
      </p:grpSpPr>
      <p:sp>
        <p:nvSpPr>
          <p:cNvPr descr="All text" id="425" name="Google Shape;425;p80"/>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Paul Cézanne, </a:t>
            </a:r>
            <a:r>
              <a:rPr b="1" i="1" lang="en" sz="1800">
                <a:solidFill>
                  <a:srgbClr val="FFFFFF"/>
                </a:solidFill>
                <a:latin typeface="Open Sans"/>
                <a:ea typeface="Open Sans"/>
                <a:cs typeface="Open Sans"/>
                <a:sym typeface="Open Sans"/>
              </a:rPr>
              <a:t>Montagne Saint-victoire</a:t>
            </a:r>
            <a:r>
              <a:rPr lang="en" sz="1800">
                <a:solidFill>
                  <a:srgbClr val="CCCCCC"/>
                </a:solidFill>
                <a:latin typeface="Open Sans"/>
                <a:ea typeface="Open Sans"/>
                <a:cs typeface="Open Sans"/>
                <a:sym typeface="Open Sans"/>
              </a:rPr>
              <a:t>, circa 1890</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65 x 95 cm, Musée d'Orsay</a:t>
            </a:r>
            <a:endParaRPr b="1" sz="2400">
              <a:solidFill>
                <a:srgbClr val="FFFFFF"/>
              </a:solidFill>
              <a:latin typeface="Open Sans"/>
              <a:ea typeface="Open Sans"/>
              <a:cs typeface="Open Sans"/>
              <a:sym typeface="Open Sans"/>
            </a:endParaRPr>
          </a:p>
        </p:txBody>
      </p:sp>
      <p:pic>
        <p:nvPicPr>
          <p:cNvPr id="426" name="Google Shape;426;p80"/>
          <p:cNvPicPr preferRelativeResize="0"/>
          <p:nvPr/>
        </p:nvPicPr>
        <p:blipFill>
          <a:blip r:embed="rId3">
            <a:alphaModFix/>
          </a:blip>
          <a:stretch>
            <a:fillRect/>
          </a:stretch>
        </p:blipFill>
        <p:spPr>
          <a:xfrm>
            <a:off x="75538" y="0"/>
            <a:ext cx="8992925" cy="593907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30" name="Shape 430"/>
        <p:cNvGrpSpPr/>
        <p:nvPr/>
      </p:nvGrpSpPr>
      <p:grpSpPr>
        <a:xfrm>
          <a:off x="0" y="0"/>
          <a:ext cx="0" cy="0"/>
          <a:chOff x="0" y="0"/>
          <a:chExt cx="0" cy="0"/>
        </a:xfrm>
      </p:grpSpPr>
      <p:sp>
        <p:nvSpPr>
          <p:cNvPr descr="All text" id="431" name="Google Shape;431;p81"/>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Amedeo Modigliani, </a:t>
            </a:r>
            <a:r>
              <a:rPr b="1" i="1" lang="en" sz="1800">
                <a:solidFill>
                  <a:srgbClr val="FFFFFF"/>
                </a:solidFill>
                <a:latin typeface="Open Sans"/>
                <a:ea typeface="Open Sans"/>
                <a:cs typeface="Open Sans"/>
                <a:sym typeface="Open Sans"/>
              </a:rPr>
              <a:t>Reclining Nude on Blue Cushion</a:t>
            </a:r>
            <a:r>
              <a:rPr lang="en" sz="1800">
                <a:solidFill>
                  <a:srgbClr val="CCCCCC"/>
                </a:solidFill>
                <a:latin typeface="Open Sans"/>
                <a:ea typeface="Open Sans"/>
                <a:cs typeface="Open Sans"/>
                <a:sym typeface="Open Sans"/>
              </a:rPr>
              <a:t>, 1916</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60 x 92 cm, Rybolovlev collection (private)</a:t>
            </a:r>
            <a:endParaRPr b="1" sz="2400">
              <a:solidFill>
                <a:srgbClr val="FFFFFF"/>
              </a:solidFill>
              <a:latin typeface="Open Sans"/>
              <a:ea typeface="Open Sans"/>
              <a:cs typeface="Open Sans"/>
              <a:sym typeface="Open Sans"/>
            </a:endParaRPr>
          </a:p>
        </p:txBody>
      </p:sp>
      <p:pic>
        <p:nvPicPr>
          <p:cNvPr id="432" name="Google Shape;432;p81"/>
          <p:cNvPicPr preferRelativeResize="0"/>
          <p:nvPr/>
        </p:nvPicPr>
        <p:blipFill>
          <a:blip r:embed="rId3">
            <a:alphaModFix/>
          </a:blip>
          <a:stretch>
            <a:fillRect/>
          </a:stretch>
        </p:blipFill>
        <p:spPr>
          <a:xfrm>
            <a:off x="0" y="108650"/>
            <a:ext cx="9144000" cy="5715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82"/>
          <p:cNvPicPr preferRelativeResize="0"/>
          <p:nvPr/>
        </p:nvPicPr>
        <p:blipFill>
          <a:blip r:embed="rId3">
            <a:alphaModFix/>
          </a:blip>
          <a:stretch>
            <a:fillRect/>
          </a:stretch>
        </p:blipFill>
        <p:spPr>
          <a:xfrm>
            <a:off x="4694626" y="2968650"/>
            <a:ext cx="3131778" cy="3883425"/>
          </a:xfrm>
          <a:prstGeom prst="rect">
            <a:avLst/>
          </a:prstGeom>
          <a:noFill/>
          <a:ln>
            <a:noFill/>
          </a:ln>
        </p:spPr>
      </p:pic>
      <p:pic>
        <p:nvPicPr>
          <p:cNvPr id="438" name="Google Shape;438;p82"/>
          <p:cNvPicPr preferRelativeResize="0"/>
          <p:nvPr/>
        </p:nvPicPr>
        <p:blipFill>
          <a:blip r:embed="rId4">
            <a:alphaModFix/>
          </a:blip>
          <a:stretch>
            <a:fillRect/>
          </a:stretch>
        </p:blipFill>
        <p:spPr>
          <a:xfrm>
            <a:off x="1063975" y="0"/>
            <a:ext cx="3396552" cy="2234573"/>
          </a:xfrm>
          <a:prstGeom prst="rect">
            <a:avLst/>
          </a:prstGeom>
          <a:noFill/>
          <a:ln>
            <a:noFill/>
          </a:ln>
        </p:spPr>
      </p:pic>
      <p:pic>
        <p:nvPicPr>
          <p:cNvPr id="439" name="Google Shape;439;p82"/>
          <p:cNvPicPr preferRelativeResize="0"/>
          <p:nvPr/>
        </p:nvPicPr>
        <p:blipFill>
          <a:blip r:embed="rId5">
            <a:alphaModFix/>
          </a:blip>
          <a:stretch>
            <a:fillRect/>
          </a:stretch>
        </p:blipFill>
        <p:spPr>
          <a:xfrm>
            <a:off x="1063975" y="2361681"/>
            <a:ext cx="3396542" cy="2122828"/>
          </a:xfrm>
          <a:prstGeom prst="rect">
            <a:avLst/>
          </a:prstGeom>
          <a:noFill/>
          <a:ln>
            <a:noFill/>
          </a:ln>
        </p:spPr>
      </p:pic>
      <p:pic>
        <p:nvPicPr>
          <p:cNvPr id="440" name="Google Shape;440;p82"/>
          <p:cNvPicPr preferRelativeResize="0"/>
          <p:nvPr/>
        </p:nvPicPr>
        <p:blipFill>
          <a:blip r:embed="rId6">
            <a:alphaModFix/>
          </a:blip>
          <a:stretch>
            <a:fillRect/>
          </a:stretch>
        </p:blipFill>
        <p:spPr>
          <a:xfrm>
            <a:off x="1063975" y="4611617"/>
            <a:ext cx="3396547" cy="2246382"/>
          </a:xfrm>
          <a:prstGeom prst="rect">
            <a:avLst/>
          </a:prstGeom>
          <a:noFill/>
          <a:ln>
            <a:noFill/>
          </a:ln>
        </p:spPr>
      </p:pic>
      <p:pic>
        <p:nvPicPr>
          <p:cNvPr id="441" name="Google Shape;441;p82"/>
          <p:cNvPicPr preferRelativeResize="0"/>
          <p:nvPr/>
        </p:nvPicPr>
        <p:blipFill>
          <a:blip r:embed="rId7">
            <a:alphaModFix/>
          </a:blip>
          <a:stretch>
            <a:fillRect/>
          </a:stretch>
        </p:blipFill>
        <p:spPr>
          <a:xfrm>
            <a:off x="4694624" y="-5925"/>
            <a:ext cx="3611550" cy="250107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descr="Title" id="446" name="Google Shape;446;p83"/>
          <p:cNvSpPr txBox="1"/>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47" name="Google Shape;447;p83"/>
          <p:cNvSpPr txBox="1"/>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1" name="Shape 451"/>
        <p:cNvGrpSpPr/>
        <p:nvPr/>
      </p:nvGrpSpPr>
      <p:grpSpPr>
        <a:xfrm>
          <a:off x="0" y="0"/>
          <a:ext cx="0" cy="0"/>
          <a:chOff x="0" y="0"/>
          <a:chExt cx="0" cy="0"/>
        </a:xfrm>
      </p:grpSpPr>
      <p:sp>
        <p:nvSpPr>
          <p:cNvPr descr="All text" id="452" name="Google Shape;452;p84"/>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Jasper Johns, </a:t>
            </a:r>
            <a:r>
              <a:rPr b="1" i="1" lang="en" sz="1800">
                <a:solidFill>
                  <a:srgbClr val="FFFFFF"/>
                </a:solidFill>
                <a:latin typeface="Open Sans"/>
                <a:ea typeface="Open Sans"/>
                <a:cs typeface="Open Sans"/>
                <a:sym typeface="Open Sans"/>
              </a:rPr>
              <a:t>Flag</a:t>
            </a:r>
            <a:r>
              <a:rPr lang="en" sz="1800">
                <a:solidFill>
                  <a:srgbClr val="CCCCCC"/>
                </a:solidFill>
                <a:latin typeface="Open Sans"/>
                <a:ea typeface="Open Sans"/>
                <a:cs typeface="Open Sans"/>
                <a:sym typeface="Open Sans"/>
              </a:rPr>
              <a:t>, 1954-55</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Encaustic, oil and collage on fabric mounted on plywood, 42 x 61 in., MOMA NY</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137M USD</a:t>
            </a:r>
            <a:endParaRPr b="1" sz="2400">
              <a:solidFill>
                <a:srgbClr val="00FF00"/>
              </a:solidFill>
              <a:latin typeface="Open Sans"/>
              <a:ea typeface="Open Sans"/>
              <a:cs typeface="Open Sans"/>
              <a:sym typeface="Open Sans"/>
            </a:endParaRPr>
          </a:p>
        </p:txBody>
      </p:sp>
      <p:pic>
        <p:nvPicPr>
          <p:cNvPr id="453" name="Google Shape;453;p84"/>
          <p:cNvPicPr preferRelativeResize="0"/>
          <p:nvPr/>
        </p:nvPicPr>
        <p:blipFill>
          <a:blip r:embed="rId3">
            <a:alphaModFix/>
          </a:blip>
          <a:stretch>
            <a:fillRect/>
          </a:stretch>
        </p:blipFill>
        <p:spPr>
          <a:xfrm>
            <a:off x="277662" y="0"/>
            <a:ext cx="8588680" cy="5939076"/>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7" name="Shape 457"/>
        <p:cNvGrpSpPr/>
        <p:nvPr/>
      </p:nvGrpSpPr>
      <p:grpSpPr>
        <a:xfrm>
          <a:off x="0" y="0"/>
          <a:ext cx="0" cy="0"/>
          <a:chOff x="0" y="0"/>
          <a:chExt cx="0" cy="0"/>
        </a:xfrm>
      </p:grpSpPr>
      <p:sp>
        <p:nvSpPr>
          <p:cNvPr descr="All text" id="458" name="Google Shape;458;p85"/>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Paul Cézanne, </a:t>
            </a:r>
            <a:r>
              <a:rPr b="1" i="1" lang="en" sz="1800">
                <a:solidFill>
                  <a:srgbClr val="FFFFFF"/>
                </a:solidFill>
                <a:latin typeface="Open Sans"/>
                <a:ea typeface="Open Sans"/>
                <a:cs typeface="Open Sans"/>
                <a:sym typeface="Open Sans"/>
              </a:rPr>
              <a:t>Montagne Saint-victoire</a:t>
            </a:r>
            <a:r>
              <a:rPr lang="en" sz="1800">
                <a:solidFill>
                  <a:srgbClr val="CCCCCC"/>
                </a:solidFill>
                <a:latin typeface="Open Sans"/>
                <a:ea typeface="Open Sans"/>
                <a:cs typeface="Open Sans"/>
                <a:sym typeface="Open Sans"/>
              </a:rPr>
              <a:t>, circa 1890</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65 x 95 cm, Musée d'Orsay</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138M USD</a:t>
            </a:r>
            <a:endParaRPr b="1" sz="2400">
              <a:solidFill>
                <a:srgbClr val="00FF00"/>
              </a:solidFill>
              <a:latin typeface="Open Sans"/>
              <a:ea typeface="Open Sans"/>
              <a:cs typeface="Open Sans"/>
              <a:sym typeface="Open Sans"/>
            </a:endParaRPr>
          </a:p>
        </p:txBody>
      </p:sp>
      <p:pic>
        <p:nvPicPr>
          <p:cNvPr id="459" name="Google Shape;459;p85"/>
          <p:cNvPicPr preferRelativeResize="0"/>
          <p:nvPr/>
        </p:nvPicPr>
        <p:blipFill>
          <a:blip r:embed="rId3">
            <a:alphaModFix/>
          </a:blip>
          <a:stretch>
            <a:fillRect/>
          </a:stretch>
        </p:blipFill>
        <p:spPr>
          <a:xfrm>
            <a:off x="75538" y="0"/>
            <a:ext cx="8992925" cy="5939074"/>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3" name="Shape 463"/>
        <p:cNvGrpSpPr/>
        <p:nvPr/>
      </p:nvGrpSpPr>
      <p:grpSpPr>
        <a:xfrm>
          <a:off x="0" y="0"/>
          <a:ext cx="0" cy="0"/>
          <a:chOff x="0" y="0"/>
          <a:chExt cx="0" cy="0"/>
        </a:xfrm>
      </p:grpSpPr>
      <p:sp>
        <p:nvSpPr>
          <p:cNvPr descr="All text" id="464" name="Google Shape;464;p86"/>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Amedeo Modigliani, </a:t>
            </a:r>
            <a:r>
              <a:rPr b="1" i="1" lang="en" sz="1800">
                <a:solidFill>
                  <a:srgbClr val="FFFFFF"/>
                </a:solidFill>
                <a:latin typeface="Open Sans"/>
                <a:ea typeface="Open Sans"/>
                <a:cs typeface="Open Sans"/>
                <a:sym typeface="Open Sans"/>
              </a:rPr>
              <a:t>Reclining Nude on Blue Cushion</a:t>
            </a:r>
            <a:r>
              <a:rPr lang="en" sz="1800">
                <a:solidFill>
                  <a:srgbClr val="CCCCCC"/>
                </a:solidFill>
                <a:latin typeface="Open Sans"/>
                <a:ea typeface="Open Sans"/>
                <a:cs typeface="Open Sans"/>
                <a:sym typeface="Open Sans"/>
              </a:rPr>
              <a:t>, 1916</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60 x 92 cm, Rybolovlev collection (private)</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139M USD</a:t>
            </a:r>
            <a:endParaRPr b="1" sz="2400">
              <a:solidFill>
                <a:srgbClr val="00FF00"/>
              </a:solidFill>
              <a:latin typeface="Open Sans"/>
              <a:ea typeface="Open Sans"/>
              <a:cs typeface="Open Sans"/>
              <a:sym typeface="Open Sans"/>
            </a:endParaRPr>
          </a:p>
        </p:txBody>
      </p:sp>
      <p:pic>
        <p:nvPicPr>
          <p:cNvPr id="465" name="Google Shape;465;p86"/>
          <p:cNvPicPr preferRelativeResize="0"/>
          <p:nvPr/>
        </p:nvPicPr>
        <p:blipFill>
          <a:blip r:embed="rId3">
            <a:alphaModFix/>
          </a:blip>
          <a:stretch>
            <a:fillRect/>
          </a:stretch>
        </p:blipFill>
        <p:spPr>
          <a:xfrm>
            <a:off x="0" y="108650"/>
            <a:ext cx="9144000" cy="57150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9" name="Shape 469"/>
        <p:cNvGrpSpPr/>
        <p:nvPr/>
      </p:nvGrpSpPr>
      <p:grpSpPr>
        <a:xfrm>
          <a:off x="0" y="0"/>
          <a:ext cx="0" cy="0"/>
          <a:chOff x="0" y="0"/>
          <a:chExt cx="0" cy="0"/>
        </a:xfrm>
      </p:grpSpPr>
      <p:sp>
        <p:nvSpPr>
          <p:cNvPr descr="All text" id="470" name="Google Shape;470;p87"/>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Paul Gauguin, </a:t>
            </a:r>
            <a:r>
              <a:rPr b="1" i="1" lang="en" sz="1800">
                <a:solidFill>
                  <a:srgbClr val="FFFFFF"/>
                </a:solidFill>
                <a:latin typeface="Open Sans"/>
                <a:ea typeface="Open Sans"/>
                <a:cs typeface="Open Sans"/>
                <a:sym typeface="Open Sans"/>
              </a:rPr>
              <a:t>Otahi </a:t>
            </a:r>
            <a:r>
              <a:rPr i="1" lang="en" sz="1800">
                <a:solidFill>
                  <a:srgbClr val="FFFFFF"/>
                </a:solidFill>
                <a:latin typeface="Open Sans"/>
                <a:ea typeface="Open Sans"/>
                <a:cs typeface="Open Sans"/>
                <a:sym typeface="Open Sans"/>
              </a:rPr>
              <a:t>(Alone)</a:t>
            </a:r>
            <a:r>
              <a:rPr lang="en" sz="1800">
                <a:solidFill>
                  <a:srgbClr val="CCCCCC"/>
                </a:solidFill>
                <a:latin typeface="Open Sans"/>
                <a:ea typeface="Open Sans"/>
                <a:cs typeface="Open Sans"/>
                <a:sym typeface="Open Sans"/>
              </a:rPr>
              <a:t>, 1893</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50 x 73 cm, Rybolovlev collection (private)</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140M USD</a:t>
            </a:r>
            <a:endParaRPr b="1" sz="2400">
              <a:solidFill>
                <a:srgbClr val="00FF00"/>
              </a:solidFill>
              <a:latin typeface="Open Sans"/>
              <a:ea typeface="Open Sans"/>
              <a:cs typeface="Open Sans"/>
              <a:sym typeface="Open Sans"/>
            </a:endParaRPr>
          </a:p>
        </p:txBody>
      </p:sp>
      <p:pic>
        <p:nvPicPr>
          <p:cNvPr id="471" name="Google Shape;471;p87"/>
          <p:cNvPicPr preferRelativeResize="0"/>
          <p:nvPr/>
        </p:nvPicPr>
        <p:blipFill>
          <a:blip r:embed="rId3">
            <a:alphaModFix/>
          </a:blip>
          <a:stretch>
            <a:fillRect/>
          </a:stretch>
        </p:blipFill>
        <p:spPr>
          <a:xfrm>
            <a:off x="60425" y="0"/>
            <a:ext cx="9023155" cy="593907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5" name="Shape 475"/>
        <p:cNvGrpSpPr/>
        <p:nvPr/>
      </p:nvGrpSpPr>
      <p:grpSpPr>
        <a:xfrm>
          <a:off x="0" y="0"/>
          <a:ext cx="0" cy="0"/>
          <a:chOff x="0" y="0"/>
          <a:chExt cx="0" cy="0"/>
        </a:xfrm>
      </p:grpSpPr>
      <p:pic>
        <p:nvPicPr>
          <p:cNvPr id="476" name="Google Shape;476;p88"/>
          <p:cNvPicPr preferRelativeResize="0"/>
          <p:nvPr/>
        </p:nvPicPr>
        <p:blipFill>
          <a:blip r:embed="rId3">
            <a:alphaModFix/>
          </a:blip>
          <a:stretch>
            <a:fillRect/>
          </a:stretch>
        </p:blipFill>
        <p:spPr>
          <a:xfrm>
            <a:off x="0" y="0"/>
            <a:ext cx="5525235" cy="6857999"/>
          </a:xfrm>
          <a:prstGeom prst="rect">
            <a:avLst/>
          </a:prstGeom>
          <a:noFill/>
          <a:ln>
            <a:noFill/>
          </a:ln>
        </p:spPr>
      </p:pic>
      <p:sp>
        <p:nvSpPr>
          <p:cNvPr descr="Title" id="477" name="Google Shape;477;p88"/>
          <p:cNvSpPr txBox="1"/>
          <p:nvPr/>
        </p:nvSpPr>
        <p:spPr>
          <a:xfrm>
            <a:off x="5525225" y="-25"/>
            <a:ext cx="3618900" cy="2746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Edvard Munch</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400">
                <a:solidFill>
                  <a:srgbClr val="FFFFFF"/>
                </a:solidFill>
                <a:latin typeface="Open Sans"/>
                <a:ea typeface="Open Sans"/>
                <a:cs typeface="Open Sans"/>
                <a:sym typeface="Open Sans"/>
              </a:rPr>
              <a:t>The Scream</a:t>
            </a:r>
            <a:endParaRPr b="1" i="1" sz="2400">
              <a:solidFill>
                <a:srgbClr val="FFFFFF"/>
              </a:solidFill>
              <a:latin typeface="Open Sans"/>
              <a:ea typeface="Open Sans"/>
              <a:cs typeface="Open Sans"/>
              <a:sym typeface="Open Sans"/>
            </a:endParaRPr>
          </a:p>
          <a:p>
            <a:pPr indent="0" lvl="0" marL="0" rtl="0" algn="ctr">
              <a:spcBef>
                <a:spcPts val="0"/>
              </a:spcBef>
              <a:spcAft>
                <a:spcPts val="0"/>
              </a:spcAft>
              <a:buNone/>
            </a:pPr>
            <a:r>
              <a:rPr lang="en" sz="2400">
                <a:solidFill>
                  <a:srgbClr val="CCCCCC"/>
                </a:solidFill>
                <a:latin typeface="Open Sans"/>
                <a:ea typeface="Open Sans"/>
                <a:cs typeface="Open Sans"/>
                <a:sym typeface="Open Sans"/>
              </a:rPr>
              <a:t>1893</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oil, tempera and pastel on cardboard</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91 x 73 cm</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National Gallery of Norway</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141M USD</a:t>
            </a:r>
            <a:endParaRPr sz="1500">
              <a:solidFill>
                <a:srgbClr val="CCCCCC"/>
              </a:solidFill>
              <a:latin typeface="Open Sans"/>
              <a:ea typeface="Open Sans"/>
              <a:cs typeface="Open Sans"/>
              <a:sym typeface="Open Sans"/>
            </a:endParaRPr>
          </a:p>
        </p:txBody>
      </p:sp>
      <p:sp>
        <p:nvSpPr>
          <p:cNvPr descr="Translations" id="478" name="Google Shape;478;p88"/>
          <p:cNvSpPr txBox="1"/>
          <p:nvPr/>
        </p:nvSpPr>
        <p:spPr>
          <a:xfrm>
            <a:off x="5525225" y="2746175"/>
            <a:ext cx="3618900" cy="4111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900">
                <a:solidFill>
                  <a:srgbClr val="AAAAAA"/>
                </a:solidFill>
                <a:latin typeface="Average"/>
                <a:ea typeface="Average"/>
                <a:cs typeface="Average"/>
                <a:sym typeface="Average"/>
              </a:rPr>
              <a:t>إدوارد مونش، الصرخة، 1893.</a:t>
            </a:r>
            <a:endParaRPr sz="1900">
              <a:solidFill>
                <a:srgbClr val="AAAAAA"/>
              </a:solidFill>
              <a:latin typeface="Average"/>
              <a:ea typeface="Average"/>
              <a:cs typeface="Average"/>
              <a:sym typeface="Average"/>
            </a:endParaRPr>
          </a:p>
          <a:p>
            <a:pPr indent="0" lvl="0" marL="0" rtl="1" algn="r">
              <a:spcBef>
                <a:spcPts val="0"/>
              </a:spcBef>
              <a:spcAft>
                <a:spcPts val="0"/>
              </a:spcAft>
              <a:buNone/>
            </a:pPr>
            <a:r>
              <a:rPr lang="en" sz="1900">
                <a:solidFill>
                  <a:srgbClr val="AAAAAA"/>
                </a:solidFill>
                <a:latin typeface="Average"/>
                <a:ea typeface="Average"/>
                <a:cs typeface="Average"/>
                <a:sym typeface="Average"/>
              </a:rPr>
              <a:t>ادوارد مونک، جیغ،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Edvard Munch, Der Schrei,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एडवर्ड मुंच, द स्क्रीम,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에드바르트 뭉크, 절규, 1893년.</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Едвард Мунк, Врисак,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Edvard Munch, El grito,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Edvard Munch, The Scream, 1893.</a:t>
            </a:r>
            <a:endParaRPr sz="1900">
              <a:solidFill>
                <a:srgbClr val="AAAAAA"/>
              </a:solidFill>
              <a:latin typeface="Average"/>
              <a:ea typeface="Average"/>
              <a:cs typeface="Average"/>
              <a:sym typeface="Average"/>
            </a:endParaRPr>
          </a:p>
          <a:p>
            <a:pPr indent="0" lvl="0" marL="0" rtl="0" algn="l">
              <a:spcBef>
                <a:spcPts val="0"/>
              </a:spcBef>
              <a:spcAft>
                <a:spcPts val="0"/>
              </a:spcAft>
              <a:buNone/>
            </a:pPr>
            <a:r>
              <a:rPr lang="en" sz="1900">
                <a:solidFill>
                  <a:srgbClr val="AAAAAA"/>
                </a:solidFill>
                <a:latin typeface="Average"/>
                <a:ea typeface="Average"/>
                <a:cs typeface="Average"/>
                <a:sym typeface="Average"/>
              </a:rPr>
              <a:t>Едвард Мунк, Крик, 1893.</a:t>
            </a:r>
            <a:endParaRPr sz="2500">
              <a:solidFill>
                <a:srgbClr val="59595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53"/>
          <p:cNvSpPr txBox="1"/>
          <p:nvPr/>
        </p:nvSpPr>
        <p:spPr>
          <a:xfrm>
            <a:off x="-75" y="6174975"/>
            <a:ext cx="9144000" cy="683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Saad Ali</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Family</a:t>
            </a:r>
            <a:r>
              <a:rPr lang="en" sz="2400">
                <a:solidFill>
                  <a:srgbClr val="B7B7B7"/>
                </a:solidFill>
                <a:latin typeface="Cabin"/>
                <a:ea typeface="Cabin"/>
                <a:cs typeface="Cabin"/>
                <a:sym typeface="Cabin"/>
              </a:rPr>
              <a:t>, 2016</a:t>
            </a:r>
            <a:endParaRPr b="1" sz="2400">
              <a:solidFill>
                <a:srgbClr val="FFFFFF"/>
              </a:solidFill>
              <a:latin typeface="Cabin"/>
              <a:ea typeface="Cabin"/>
              <a:cs typeface="Cabin"/>
              <a:sym typeface="Cabin"/>
            </a:endParaRPr>
          </a:p>
        </p:txBody>
      </p:sp>
      <p:pic>
        <p:nvPicPr>
          <p:cNvPr descr="Image" id="255" name="Google Shape;255;p53"/>
          <p:cNvPicPr preferRelativeResize="0"/>
          <p:nvPr/>
        </p:nvPicPr>
        <p:blipFill>
          <a:blip r:embed="rId3">
            <a:alphaModFix/>
          </a:blip>
          <a:stretch>
            <a:fillRect/>
          </a:stretch>
        </p:blipFill>
        <p:spPr>
          <a:xfrm>
            <a:off x="987088" y="0"/>
            <a:ext cx="7169833" cy="6174976"/>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89"/>
          <p:cNvSpPr txBox="1"/>
          <p:nvPr>
            <p:ph type="ctrTitle"/>
          </p:nvPr>
        </p:nvSpPr>
        <p:spPr>
          <a:xfrm>
            <a:off x="1143000" y="1122363"/>
            <a:ext cx="6858000" cy="238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p:txBody>
      </p:sp>
      <p:sp>
        <p:nvSpPr>
          <p:cNvPr id="484" name="Google Shape;484;p89"/>
          <p:cNvSpPr txBox="1"/>
          <p:nvPr>
            <p:ph idx="1" type="subTitle"/>
          </p:nvPr>
        </p:nvSpPr>
        <p:spPr>
          <a:xfrm>
            <a:off x="1143000" y="3602038"/>
            <a:ext cx="6858000" cy="1655700"/>
          </a:xfrm>
          <a:prstGeom prst="rect">
            <a:avLst/>
          </a:prstGeom>
        </p:spPr>
        <p:txBody>
          <a:bodyPr anchorCtr="0" anchor="t" bIns="91425" lIns="91425" spcFirstLastPara="1" rIns="91425" wrap="square" tIns="91425">
            <a:noAutofit/>
          </a:bodyPr>
          <a:lstStyle/>
          <a:p>
            <a:pPr indent="0" lvl="0" marL="0" rtl="0" algn="ctr">
              <a:spcBef>
                <a:spcPts val="480"/>
              </a:spcBef>
              <a:spcAft>
                <a:spcPts val="0"/>
              </a:spcAft>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90"/>
          <p:cNvSpPr txBox="1"/>
          <p:nvPr>
            <p:ph type="ctrTitle"/>
          </p:nvPr>
        </p:nvSpPr>
        <p:spPr>
          <a:xfrm>
            <a:off x="1143000" y="1122363"/>
            <a:ext cx="6858000" cy="2387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p:txBody>
      </p:sp>
      <p:sp>
        <p:nvSpPr>
          <p:cNvPr id="490" name="Google Shape;490;p90"/>
          <p:cNvSpPr txBox="1"/>
          <p:nvPr>
            <p:ph idx="1" type="subTitle"/>
          </p:nvPr>
        </p:nvSpPr>
        <p:spPr>
          <a:xfrm>
            <a:off x="1143000" y="3602038"/>
            <a:ext cx="6858000" cy="1655700"/>
          </a:xfrm>
          <a:prstGeom prst="rect">
            <a:avLst/>
          </a:prstGeom>
        </p:spPr>
        <p:txBody>
          <a:bodyPr anchorCtr="0" anchor="t" bIns="91425" lIns="91425" spcFirstLastPara="1" rIns="91425" wrap="square" tIns="91425">
            <a:noAutofit/>
          </a:bodyPr>
          <a:lstStyle/>
          <a:p>
            <a:pPr indent="0" lvl="0" marL="0" rtl="0" algn="ctr">
              <a:spcBef>
                <a:spcPts val="480"/>
              </a:spcBef>
              <a:spcAft>
                <a:spcPts val="0"/>
              </a:spcAft>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descr="Title" id="495" name="Google Shape;495;p91"/>
          <p:cNvSpPr txBox="1"/>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96" name="Google Shape;496;p91"/>
          <p:cNvSpPr txBox="1"/>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497" name="Google Shape;497;p91"/>
          <p:cNvPicPr preferRelativeResize="0"/>
          <p:nvPr/>
        </p:nvPicPr>
        <p:blipFill>
          <a:blip r:embed="rId3">
            <a:alphaModFix/>
          </a:blip>
          <a:stretch>
            <a:fillRect/>
          </a:stretch>
        </p:blipFill>
        <p:spPr>
          <a:xfrm>
            <a:off x="3840474" y="-1"/>
            <a:ext cx="5303519" cy="2286001"/>
          </a:xfrm>
          <a:prstGeom prst="rect">
            <a:avLst/>
          </a:prstGeom>
          <a:noFill/>
          <a:ln>
            <a:noFill/>
          </a:ln>
        </p:spPr>
      </p:pic>
      <p:pic>
        <p:nvPicPr>
          <p:cNvPr id="498" name="Google Shape;498;p91"/>
          <p:cNvPicPr preferRelativeResize="0"/>
          <p:nvPr/>
        </p:nvPicPr>
        <p:blipFill>
          <a:blip r:embed="rId4">
            <a:alphaModFix/>
          </a:blip>
          <a:stretch>
            <a:fillRect/>
          </a:stretch>
        </p:blipFill>
        <p:spPr>
          <a:xfrm>
            <a:off x="2962142" y="2509350"/>
            <a:ext cx="3086099" cy="2286001"/>
          </a:xfrm>
          <a:prstGeom prst="rect">
            <a:avLst/>
          </a:prstGeom>
          <a:noFill/>
          <a:ln>
            <a:noFill/>
          </a:ln>
        </p:spPr>
      </p:pic>
      <p:pic>
        <p:nvPicPr>
          <p:cNvPr id="499" name="Google Shape;499;p91"/>
          <p:cNvPicPr preferRelativeResize="0"/>
          <p:nvPr/>
        </p:nvPicPr>
        <p:blipFill>
          <a:blip r:embed="rId5">
            <a:alphaModFix/>
          </a:blip>
          <a:stretch>
            <a:fillRect/>
          </a:stretch>
        </p:blipFill>
        <p:spPr>
          <a:xfrm>
            <a:off x="0" y="5018723"/>
            <a:ext cx="5876644" cy="1828800"/>
          </a:xfrm>
          <a:prstGeom prst="rect">
            <a:avLst/>
          </a:prstGeom>
          <a:noFill/>
          <a:ln>
            <a:noFill/>
          </a:ln>
        </p:spPr>
      </p:pic>
      <p:pic>
        <p:nvPicPr>
          <p:cNvPr id="500" name="Google Shape;500;p91"/>
          <p:cNvPicPr preferRelativeResize="0"/>
          <p:nvPr/>
        </p:nvPicPr>
        <p:blipFill>
          <a:blip r:embed="rId6">
            <a:alphaModFix/>
          </a:blip>
          <a:stretch>
            <a:fillRect/>
          </a:stretch>
        </p:blipFill>
        <p:spPr>
          <a:xfrm>
            <a:off x="6858001" y="4015734"/>
            <a:ext cx="2286000" cy="2842260"/>
          </a:xfrm>
          <a:prstGeom prst="rect">
            <a:avLst/>
          </a:prstGeom>
          <a:noFill/>
          <a:ln>
            <a:noFill/>
          </a:ln>
        </p:spPr>
      </p:pic>
      <p:pic>
        <p:nvPicPr>
          <p:cNvPr id="501" name="Google Shape;501;p91"/>
          <p:cNvPicPr preferRelativeResize="0"/>
          <p:nvPr/>
        </p:nvPicPr>
        <p:blipFill>
          <a:blip r:embed="rId7">
            <a:alphaModFix/>
          </a:blip>
          <a:stretch>
            <a:fillRect/>
          </a:stretch>
        </p:blipFill>
        <p:spPr>
          <a:xfrm>
            <a:off x="0" y="0"/>
            <a:ext cx="2842259" cy="22860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05" name="Shape 505"/>
        <p:cNvGrpSpPr/>
        <p:nvPr/>
      </p:nvGrpSpPr>
      <p:grpSpPr>
        <a:xfrm>
          <a:off x="0" y="0"/>
          <a:ext cx="0" cy="0"/>
          <a:chOff x="0" y="0"/>
          <a:chExt cx="0" cy="0"/>
        </a:xfrm>
      </p:grpSpPr>
      <p:sp>
        <p:nvSpPr>
          <p:cNvPr id="506" name="Google Shape;506;p92"/>
          <p:cNvSpPr txBox="1"/>
          <p:nvPr/>
        </p:nvSpPr>
        <p:spPr>
          <a:xfrm>
            <a:off x="0" y="0"/>
            <a:ext cx="9144000" cy="1101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200">
                <a:solidFill>
                  <a:srgbClr val="CCCCCC"/>
                </a:solidFill>
                <a:latin typeface="Open Sans"/>
                <a:ea typeface="Open Sans"/>
                <a:cs typeface="Open Sans"/>
                <a:sym typeface="Open Sans"/>
              </a:rPr>
              <a:t>Francis Bacon, </a:t>
            </a:r>
            <a:r>
              <a:rPr b="1" i="1" lang="en" sz="2200">
                <a:solidFill>
                  <a:srgbClr val="FFFFFF"/>
                </a:solidFill>
                <a:latin typeface="Open Sans"/>
                <a:ea typeface="Open Sans"/>
                <a:cs typeface="Open Sans"/>
                <a:sym typeface="Open Sans"/>
              </a:rPr>
              <a:t>Three Studies of Lucian Freud</a:t>
            </a:r>
            <a:r>
              <a:rPr lang="en" sz="2200">
                <a:solidFill>
                  <a:srgbClr val="CCCCCC"/>
                </a:solidFill>
                <a:latin typeface="Open Sans"/>
                <a:ea typeface="Open Sans"/>
                <a:cs typeface="Open Sans"/>
                <a:sym typeface="Open Sans"/>
              </a:rPr>
              <a:t>, 1969</a:t>
            </a:r>
            <a:endParaRPr sz="2200">
              <a:solidFill>
                <a:srgbClr val="CCCCCC"/>
              </a:solidFill>
              <a:latin typeface="Open Sans"/>
              <a:ea typeface="Open Sans"/>
              <a:cs typeface="Open Sans"/>
              <a:sym typeface="Open Sans"/>
            </a:endParaRPr>
          </a:p>
          <a:p>
            <a:pPr indent="0" lvl="0" marL="0" rtl="0" algn="ctr">
              <a:spcBef>
                <a:spcPts val="0"/>
              </a:spcBef>
              <a:spcAft>
                <a:spcPts val="0"/>
              </a:spcAft>
              <a:buNone/>
            </a:pPr>
            <a:r>
              <a:rPr lang="en" sz="2200">
                <a:solidFill>
                  <a:srgbClr val="CCCCCC"/>
                </a:solidFill>
                <a:latin typeface="Open Sans"/>
                <a:ea typeface="Open Sans"/>
                <a:cs typeface="Open Sans"/>
                <a:sym typeface="Open Sans"/>
              </a:rPr>
              <a:t>Oil on canvas, 198 x 148 cm, Collection of Elaine Wynn (private)</a:t>
            </a:r>
            <a:endParaRPr b="1" sz="2800">
              <a:solidFill>
                <a:srgbClr val="FFFFFF"/>
              </a:solidFill>
              <a:latin typeface="Open Sans"/>
              <a:ea typeface="Open Sans"/>
              <a:cs typeface="Open Sans"/>
              <a:sym typeface="Open Sans"/>
            </a:endParaRPr>
          </a:p>
        </p:txBody>
      </p:sp>
      <p:pic>
        <p:nvPicPr>
          <p:cNvPr id="507" name="Google Shape;507;p92"/>
          <p:cNvPicPr preferRelativeResize="0"/>
          <p:nvPr/>
        </p:nvPicPr>
        <p:blipFill>
          <a:blip r:embed="rId3">
            <a:alphaModFix/>
          </a:blip>
          <a:stretch>
            <a:fillRect/>
          </a:stretch>
        </p:blipFill>
        <p:spPr>
          <a:xfrm>
            <a:off x="0" y="1054050"/>
            <a:ext cx="9143999" cy="3953199"/>
          </a:xfrm>
          <a:prstGeom prst="rect">
            <a:avLst/>
          </a:prstGeom>
          <a:noFill/>
          <a:ln>
            <a:noFill/>
          </a:ln>
        </p:spPr>
      </p:pic>
      <p:sp>
        <p:nvSpPr>
          <p:cNvPr descr="Translations" id="508" name="Google Shape;508;p92"/>
          <p:cNvSpPr txBox="1"/>
          <p:nvPr/>
        </p:nvSpPr>
        <p:spPr>
          <a:xfrm>
            <a:off x="0" y="4971325"/>
            <a:ext cx="9144000" cy="18867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a:solidFill>
                  <a:srgbClr val="AAAAAA"/>
                </a:solidFill>
                <a:latin typeface="Average"/>
                <a:ea typeface="Average"/>
                <a:cs typeface="Average"/>
                <a:sym typeface="Average"/>
              </a:rPr>
              <a:t>فرانسيس بيكون، ثلاث دراسات عن لوسيان فرويد، 1969</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فرانسیس بیکن، سه مطالعه درباره لوسیان فروید، 1969</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Francis Bacon, Drei Studien von Lucian Freud, 1969</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फ़्रांसिस बेकन, लुसियन फ्रायड के तीन अध्ययन, 1969</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프랜시스 베이컨, 루시안 프로이트에 대한 세 가지 연구, 1969</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Френсис Бејкон, Три студије Лусијана Фројда, 1969</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Francis Bacon, Tres estudios de Lucian Freud, 1969</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Francis Bacon, Tatlong Pag-aaral ni Lucian Freud, 1969</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Френсіс Бекон, Три дослідження Лючіана Фрейда, 1969</a:t>
            </a:r>
            <a:endParaRPr sz="1150">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12" name="Shape 512"/>
        <p:cNvGrpSpPr/>
        <p:nvPr/>
      </p:nvGrpSpPr>
      <p:grpSpPr>
        <a:xfrm>
          <a:off x="0" y="0"/>
          <a:ext cx="0" cy="0"/>
          <a:chOff x="0" y="0"/>
          <a:chExt cx="0" cy="0"/>
        </a:xfrm>
      </p:grpSpPr>
      <p:sp>
        <p:nvSpPr>
          <p:cNvPr descr="All text" id="513" name="Google Shape;513;p93"/>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Auguste Renoir, </a:t>
            </a:r>
            <a:r>
              <a:rPr b="1" i="1" lang="en" sz="1800">
                <a:solidFill>
                  <a:srgbClr val="FFFFFF"/>
                </a:solidFill>
                <a:latin typeface="Open Sans"/>
                <a:ea typeface="Open Sans"/>
                <a:cs typeface="Open Sans"/>
                <a:sym typeface="Open Sans"/>
              </a:rPr>
              <a:t>Dance at Le Moulin de la Galette</a:t>
            </a:r>
            <a:r>
              <a:rPr lang="en" sz="1800">
                <a:solidFill>
                  <a:srgbClr val="CCCCCC"/>
                </a:solidFill>
                <a:latin typeface="Open Sans"/>
                <a:ea typeface="Open Sans"/>
                <a:cs typeface="Open Sans"/>
                <a:sym typeface="Open Sans"/>
              </a:rPr>
              <a:t>, 1876</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131x 175 cm, Musée d'Orsay</a:t>
            </a:r>
            <a:endParaRPr b="1" sz="2400">
              <a:solidFill>
                <a:srgbClr val="FFFFFF"/>
              </a:solidFill>
              <a:latin typeface="Open Sans"/>
              <a:ea typeface="Open Sans"/>
              <a:cs typeface="Open Sans"/>
              <a:sym typeface="Open Sans"/>
            </a:endParaRPr>
          </a:p>
        </p:txBody>
      </p:sp>
      <p:pic>
        <p:nvPicPr>
          <p:cNvPr id="514" name="Google Shape;514;p93"/>
          <p:cNvPicPr preferRelativeResize="0"/>
          <p:nvPr/>
        </p:nvPicPr>
        <p:blipFill>
          <a:blip r:embed="rId3">
            <a:alphaModFix/>
          </a:blip>
          <a:stretch>
            <a:fillRect/>
          </a:stretch>
        </p:blipFill>
        <p:spPr>
          <a:xfrm>
            <a:off x="575863" y="0"/>
            <a:ext cx="7992272" cy="59390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18" name="Shape 518"/>
        <p:cNvGrpSpPr/>
        <p:nvPr/>
      </p:nvGrpSpPr>
      <p:grpSpPr>
        <a:xfrm>
          <a:off x="0" y="0"/>
          <a:ext cx="0" cy="0"/>
          <a:chOff x="0" y="0"/>
          <a:chExt cx="0" cy="0"/>
        </a:xfrm>
      </p:grpSpPr>
      <p:sp>
        <p:nvSpPr>
          <p:cNvPr id="519" name="Google Shape;519;p94"/>
          <p:cNvSpPr txBox="1"/>
          <p:nvPr/>
        </p:nvSpPr>
        <p:spPr>
          <a:xfrm>
            <a:off x="0" y="0"/>
            <a:ext cx="9144000" cy="114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CCCCCC"/>
                </a:solidFill>
                <a:latin typeface="Open Sans"/>
                <a:ea typeface="Open Sans"/>
                <a:cs typeface="Open Sans"/>
                <a:sym typeface="Open Sans"/>
              </a:rPr>
              <a:t>Qi Baishi, </a:t>
            </a:r>
            <a:r>
              <a:rPr b="1" i="1" lang="en" sz="2600">
                <a:solidFill>
                  <a:srgbClr val="FFFFFF"/>
                </a:solidFill>
                <a:latin typeface="Open Sans"/>
                <a:ea typeface="Open Sans"/>
                <a:cs typeface="Open Sans"/>
                <a:sym typeface="Open Sans"/>
              </a:rPr>
              <a:t>Twelve Landscape Screens</a:t>
            </a:r>
            <a:r>
              <a:rPr lang="en" sz="2600">
                <a:solidFill>
                  <a:srgbClr val="CCCCCC"/>
                </a:solidFill>
                <a:latin typeface="Open Sans"/>
                <a:ea typeface="Open Sans"/>
                <a:cs typeface="Open Sans"/>
                <a:sym typeface="Open Sans"/>
              </a:rPr>
              <a:t>, 1925</a:t>
            </a:r>
            <a:endParaRPr sz="2600">
              <a:solidFill>
                <a:srgbClr val="CCCCCC"/>
              </a:solidFill>
              <a:latin typeface="Open Sans"/>
              <a:ea typeface="Open Sans"/>
              <a:cs typeface="Open Sans"/>
              <a:sym typeface="Open Sans"/>
            </a:endParaRPr>
          </a:p>
          <a:p>
            <a:pPr indent="0" lvl="0" marL="0" rtl="0" algn="ctr">
              <a:spcBef>
                <a:spcPts val="0"/>
              </a:spcBef>
              <a:spcAft>
                <a:spcPts val="0"/>
              </a:spcAft>
              <a:buNone/>
            </a:pPr>
            <a:r>
              <a:rPr lang="en" sz="2600">
                <a:solidFill>
                  <a:srgbClr val="CCCCCC"/>
                </a:solidFill>
                <a:latin typeface="Open Sans"/>
                <a:ea typeface="Open Sans"/>
                <a:cs typeface="Open Sans"/>
                <a:sym typeface="Open Sans"/>
              </a:rPr>
              <a:t>12 paintings of 47 x 180 cm each</a:t>
            </a:r>
            <a:endParaRPr b="1" sz="3200">
              <a:solidFill>
                <a:srgbClr val="FFFFFF"/>
              </a:solidFill>
              <a:latin typeface="Open Sans"/>
              <a:ea typeface="Open Sans"/>
              <a:cs typeface="Open Sans"/>
              <a:sym typeface="Open Sans"/>
            </a:endParaRPr>
          </a:p>
        </p:txBody>
      </p:sp>
      <p:pic>
        <p:nvPicPr>
          <p:cNvPr id="520" name="Google Shape;520;p94"/>
          <p:cNvPicPr preferRelativeResize="0"/>
          <p:nvPr/>
        </p:nvPicPr>
        <p:blipFill>
          <a:blip r:embed="rId3">
            <a:alphaModFix/>
          </a:blip>
          <a:stretch>
            <a:fillRect/>
          </a:stretch>
        </p:blipFill>
        <p:spPr>
          <a:xfrm>
            <a:off x="0" y="1140988"/>
            <a:ext cx="9144003" cy="2848577"/>
          </a:xfrm>
          <a:prstGeom prst="rect">
            <a:avLst/>
          </a:prstGeom>
          <a:noFill/>
          <a:ln>
            <a:noFill/>
          </a:ln>
        </p:spPr>
      </p:pic>
      <p:sp>
        <p:nvSpPr>
          <p:cNvPr descr="Translations" id="521" name="Google Shape;521;p94"/>
          <p:cNvSpPr txBox="1"/>
          <p:nvPr/>
        </p:nvSpPr>
        <p:spPr>
          <a:xfrm>
            <a:off x="0" y="3989575"/>
            <a:ext cx="9144000" cy="2868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900">
                <a:solidFill>
                  <a:srgbClr val="AAAAAA"/>
                </a:solidFill>
                <a:latin typeface="Average"/>
                <a:ea typeface="Average"/>
                <a:cs typeface="Average"/>
                <a:sym typeface="Average"/>
              </a:rPr>
              <a:t>تشي بايشي، اثني عشر شاشة للمناظر الطبيعية، 1925.</a:t>
            </a:r>
            <a:endParaRPr sz="1900">
              <a:solidFill>
                <a:srgbClr val="AAAAAA"/>
              </a:solidFill>
              <a:latin typeface="Average"/>
              <a:ea typeface="Average"/>
              <a:cs typeface="Average"/>
              <a:sym typeface="Average"/>
            </a:endParaRPr>
          </a:p>
          <a:p>
            <a:pPr indent="0" lvl="0" marL="0" rtl="1" algn="ctr">
              <a:spcBef>
                <a:spcPts val="0"/>
              </a:spcBef>
              <a:spcAft>
                <a:spcPts val="0"/>
              </a:spcAft>
              <a:buNone/>
            </a:pPr>
            <a:r>
              <a:rPr lang="en" sz="1900">
                <a:solidFill>
                  <a:srgbClr val="AAAAAA"/>
                </a:solidFill>
                <a:latin typeface="Average"/>
                <a:ea typeface="Average"/>
                <a:cs typeface="Average"/>
                <a:sym typeface="Average"/>
              </a:rPr>
              <a:t>چی بایشی، دوازده صفحه منظره، 1925.</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Qi Baishi, Zwölf Landschaftsschirme, 1925.</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क्यूई बैशी, बारह लैंडस्केप स्क्रीन, 1925.</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치바이스, 십이산수화, 1925년.</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Ки Баисхи, Дванаест пејзажних екрана, 1925.</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Qi Baishi, Doce pantallas de paisajes, 1925.</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Qi Baishi, Labindalawang Landscape Screen, 1925.</a:t>
            </a:r>
            <a:endParaRPr sz="1900">
              <a:solidFill>
                <a:srgbClr val="AAAAAA"/>
              </a:solidFill>
              <a:latin typeface="Average"/>
              <a:ea typeface="Average"/>
              <a:cs typeface="Average"/>
              <a:sym typeface="Average"/>
            </a:endParaRPr>
          </a:p>
          <a:p>
            <a:pPr indent="0" lvl="0" marL="0" rtl="0" algn="ctr">
              <a:spcBef>
                <a:spcPts val="0"/>
              </a:spcBef>
              <a:spcAft>
                <a:spcPts val="0"/>
              </a:spcAft>
              <a:buNone/>
            </a:pPr>
            <a:r>
              <a:rPr lang="en" sz="1900">
                <a:solidFill>
                  <a:srgbClr val="AAAAAA"/>
                </a:solidFill>
                <a:latin typeface="Average"/>
                <a:ea typeface="Average"/>
                <a:cs typeface="Average"/>
                <a:sym typeface="Average"/>
              </a:rPr>
              <a:t>Ці Байші, Дванадцять пейзажних екранів, 1925.</a:t>
            </a:r>
            <a:endParaRPr sz="1800">
              <a:latin typeface="Average"/>
              <a:ea typeface="Average"/>
              <a:cs typeface="Average"/>
              <a:sym typeface="Averag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25" name="Shape 525"/>
        <p:cNvGrpSpPr/>
        <p:nvPr/>
      </p:nvGrpSpPr>
      <p:grpSpPr>
        <a:xfrm>
          <a:off x="0" y="0"/>
          <a:ext cx="0" cy="0"/>
          <a:chOff x="0" y="0"/>
          <a:chExt cx="0" cy="0"/>
        </a:xfrm>
      </p:grpSpPr>
      <p:pic>
        <p:nvPicPr>
          <p:cNvPr id="526" name="Google Shape;526;p95"/>
          <p:cNvPicPr preferRelativeResize="0"/>
          <p:nvPr/>
        </p:nvPicPr>
        <p:blipFill>
          <a:blip r:embed="rId3">
            <a:alphaModFix/>
          </a:blip>
          <a:stretch>
            <a:fillRect/>
          </a:stretch>
        </p:blipFill>
        <p:spPr>
          <a:xfrm>
            <a:off x="0" y="-25"/>
            <a:ext cx="5512127" cy="6858000"/>
          </a:xfrm>
          <a:prstGeom prst="rect">
            <a:avLst/>
          </a:prstGeom>
          <a:noFill/>
          <a:ln>
            <a:noFill/>
          </a:ln>
        </p:spPr>
      </p:pic>
      <p:sp>
        <p:nvSpPr>
          <p:cNvPr descr="Title" id="527" name="Google Shape;527;p95"/>
          <p:cNvSpPr txBox="1"/>
          <p:nvPr/>
        </p:nvSpPr>
        <p:spPr>
          <a:xfrm>
            <a:off x="5525225" y="-25"/>
            <a:ext cx="3618900" cy="2286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Pablo Picasso</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400">
                <a:solidFill>
                  <a:srgbClr val="FFFFFF"/>
                </a:solidFill>
                <a:latin typeface="Open Sans"/>
                <a:ea typeface="Open Sans"/>
                <a:cs typeface="Open Sans"/>
                <a:sym typeface="Open Sans"/>
              </a:rPr>
              <a:t>Garçon à la Pipe</a:t>
            </a:r>
            <a:endParaRPr b="1" i="1" sz="2400">
              <a:solidFill>
                <a:srgbClr val="FFFFFF"/>
              </a:solidFill>
              <a:latin typeface="Open Sans"/>
              <a:ea typeface="Open Sans"/>
              <a:cs typeface="Open Sans"/>
              <a:sym typeface="Open Sans"/>
            </a:endParaRPr>
          </a:p>
          <a:p>
            <a:pPr indent="0" lvl="0" marL="0" rtl="0" algn="ctr">
              <a:spcBef>
                <a:spcPts val="0"/>
              </a:spcBef>
              <a:spcAft>
                <a:spcPts val="0"/>
              </a:spcAft>
              <a:buNone/>
            </a:pPr>
            <a:r>
              <a:rPr lang="en" sz="2400">
                <a:solidFill>
                  <a:srgbClr val="CCCCCC"/>
                </a:solidFill>
                <a:latin typeface="Open Sans"/>
                <a:ea typeface="Open Sans"/>
                <a:cs typeface="Open Sans"/>
                <a:sym typeface="Open Sans"/>
              </a:rPr>
              <a:t>1905</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Oil on canvas</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100 x 81 cm</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Private collection</a:t>
            </a:r>
            <a:endParaRPr b="1" sz="1100">
              <a:solidFill>
                <a:srgbClr val="FFFFFF"/>
              </a:solidFill>
              <a:latin typeface="Open Sans"/>
              <a:ea typeface="Open Sans"/>
              <a:cs typeface="Open Sans"/>
              <a:sym typeface="Open Sans"/>
            </a:endParaRPr>
          </a:p>
        </p:txBody>
      </p:sp>
      <p:sp>
        <p:nvSpPr>
          <p:cNvPr descr="Translations" id="528" name="Google Shape;528;p95"/>
          <p:cNvSpPr txBox="1"/>
          <p:nvPr/>
        </p:nvSpPr>
        <p:spPr>
          <a:xfrm>
            <a:off x="5525225" y="2285975"/>
            <a:ext cx="36189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بابلو بيكاسو، صبي مع غليون، 1905</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پابلو پیکاسو، پسری با لوله،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Pablo Picasso, Junge mit Pfeife,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पाब्लो पिकासो, पाइप वाला लड़का,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파블로 피카소, 파이프를 든 소년,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Пабло Пикасо, Дечак са лулом,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Pablo Picasso, Niño con pipa,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Pablo Picasso, Batang May Pipe,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Пабло Пікассо, Хлопчик із люлькою, 1905 рік</a:t>
            </a:r>
            <a:endParaRPr sz="2300">
              <a:solidFill>
                <a:srgbClr val="595959"/>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2" name="Shape 532"/>
        <p:cNvGrpSpPr/>
        <p:nvPr/>
      </p:nvGrpSpPr>
      <p:grpSpPr>
        <a:xfrm>
          <a:off x="0" y="0"/>
          <a:ext cx="0" cy="0"/>
          <a:chOff x="0" y="0"/>
          <a:chExt cx="0" cy="0"/>
        </a:xfrm>
      </p:grpSpPr>
      <p:sp>
        <p:nvSpPr>
          <p:cNvPr descr="All text" id="533" name="Google Shape;533;p96"/>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200">
                <a:solidFill>
                  <a:srgbClr val="CCCCCC"/>
                </a:solidFill>
                <a:latin typeface="Open Sans"/>
                <a:ea typeface="Open Sans"/>
                <a:cs typeface="Open Sans"/>
                <a:sym typeface="Open Sans"/>
              </a:rPr>
              <a:t>Georges Seurat, </a:t>
            </a:r>
            <a:r>
              <a:rPr b="1" i="1" lang="en" sz="2200">
                <a:solidFill>
                  <a:srgbClr val="FFFFFF"/>
                </a:solidFill>
                <a:latin typeface="Open Sans"/>
                <a:ea typeface="Open Sans"/>
                <a:cs typeface="Open Sans"/>
                <a:sym typeface="Open Sans"/>
              </a:rPr>
              <a:t>Poseuses </a:t>
            </a:r>
            <a:r>
              <a:rPr i="1" lang="en" sz="2200">
                <a:solidFill>
                  <a:srgbClr val="FFFFFF"/>
                </a:solidFill>
                <a:latin typeface="Open Sans"/>
                <a:ea typeface="Open Sans"/>
                <a:cs typeface="Open Sans"/>
                <a:sym typeface="Open Sans"/>
              </a:rPr>
              <a:t>(Models)</a:t>
            </a:r>
            <a:r>
              <a:rPr lang="en" sz="2200">
                <a:solidFill>
                  <a:srgbClr val="CCCCCC"/>
                </a:solidFill>
                <a:latin typeface="Open Sans"/>
                <a:ea typeface="Open Sans"/>
                <a:cs typeface="Open Sans"/>
                <a:sym typeface="Open Sans"/>
              </a:rPr>
              <a:t>, between 1886 and 1888</a:t>
            </a:r>
            <a:endParaRPr sz="2200">
              <a:solidFill>
                <a:srgbClr val="CCCCCC"/>
              </a:solidFill>
              <a:latin typeface="Open Sans"/>
              <a:ea typeface="Open Sans"/>
              <a:cs typeface="Open Sans"/>
              <a:sym typeface="Open Sans"/>
            </a:endParaRPr>
          </a:p>
          <a:p>
            <a:pPr indent="0" lvl="0" marL="0" rtl="0" algn="ctr">
              <a:spcBef>
                <a:spcPts val="0"/>
              </a:spcBef>
              <a:spcAft>
                <a:spcPts val="0"/>
              </a:spcAft>
              <a:buNone/>
            </a:pPr>
            <a:r>
              <a:rPr lang="en" sz="2200">
                <a:solidFill>
                  <a:srgbClr val="CCCCCC"/>
                </a:solidFill>
                <a:latin typeface="Open Sans"/>
                <a:ea typeface="Open Sans"/>
                <a:cs typeface="Open Sans"/>
                <a:sym typeface="Open Sans"/>
              </a:rPr>
              <a:t>Oil on canvas, 200 x 250 cm, Barnes Foundation</a:t>
            </a:r>
            <a:endParaRPr b="1" sz="2800">
              <a:solidFill>
                <a:srgbClr val="FFFFFF"/>
              </a:solidFill>
              <a:latin typeface="Open Sans"/>
              <a:ea typeface="Open Sans"/>
              <a:cs typeface="Open Sans"/>
              <a:sym typeface="Open Sans"/>
            </a:endParaRPr>
          </a:p>
        </p:txBody>
      </p:sp>
      <p:pic>
        <p:nvPicPr>
          <p:cNvPr id="534" name="Google Shape;534;p96"/>
          <p:cNvPicPr preferRelativeResize="0"/>
          <p:nvPr/>
        </p:nvPicPr>
        <p:blipFill>
          <a:blip r:embed="rId3">
            <a:alphaModFix/>
          </a:blip>
          <a:stretch>
            <a:fillRect/>
          </a:stretch>
        </p:blipFill>
        <p:spPr>
          <a:xfrm>
            <a:off x="883275" y="0"/>
            <a:ext cx="7377444" cy="5939075"/>
          </a:xfrm>
          <a:prstGeom prst="rect">
            <a:avLst/>
          </a:prstGeom>
          <a:noFill/>
          <a:ln>
            <a:noFill/>
          </a:ln>
        </p:spPr>
      </p:pic>
      <p:sp>
        <p:nvSpPr>
          <p:cNvPr id="535" name="Google Shape;535;p96"/>
          <p:cNvSpPr/>
          <p:nvPr/>
        </p:nvSpPr>
        <p:spPr>
          <a:xfrm>
            <a:off x="4194500" y="1908500"/>
            <a:ext cx="807300" cy="251700"/>
          </a:xfrm>
          <a:prstGeom prst="rect">
            <a:avLst/>
          </a:prstGeom>
          <a:solidFill>
            <a:srgbClr val="B4A7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descr="Title" id="540" name="Google Shape;540;p97"/>
          <p:cNvSpPr txBox="1"/>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541" name="Google Shape;541;p97"/>
          <p:cNvSpPr txBox="1"/>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pic>
        <p:nvPicPr>
          <p:cNvPr id="542" name="Google Shape;542;p97"/>
          <p:cNvPicPr preferRelativeResize="0"/>
          <p:nvPr/>
        </p:nvPicPr>
        <p:blipFill>
          <a:blip r:embed="rId3">
            <a:alphaModFix/>
          </a:blip>
          <a:stretch>
            <a:fillRect/>
          </a:stretch>
        </p:blipFill>
        <p:spPr>
          <a:xfrm>
            <a:off x="3840474" y="-1"/>
            <a:ext cx="5303519" cy="2286001"/>
          </a:xfrm>
          <a:prstGeom prst="rect">
            <a:avLst/>
          </a:prstGeom>
          <a:noFill/>
          <a:ln>
            <a:noFill/>
          </a:ln>
        </p:spPr>
      </p:pic>
      <p:pic>
        <p:nvPicPr>
          <p:cNvPr id="543" name="Google Shape;543;p97"/>
          <p:cNvPicPr preferRelativeResize="0"/>
          <p:nvPr/>
        </p:nvPicPr>
        <p:blipFill>
          <a:blip r:embed="rId4">
            <a:alphaModFix/>
          </a:blip>
          <a:stretch>
            <a:fillRect/>
          </a:stretch>
        </p:blipFill>
        <p:spPr>
          <a:xfrm>
            <a:off x="2962142" y="2509350"/>
            <a:ext cx="3086099" cy="2286001"/>
          </a:xfrm>
          <a:prstGeom prst="rect">
            <a:avLst/>
          </a:prstGeom>
          <a:noFill/>
          <a:ln>
            <a:noFill/>
          </a:ln>
        </p:spPr>
      </p:pic>
      <p:pic>
        <p:nvPicPr>
          <p:cNvPr id="544" name="Google Shape;544;p97"/>
          <p:cNvPicPr preferRelativeResize="0"/>
          <p:nvPr/>
        </p:nvPicPr>
        <p:blipFill>
          <a:blip r:embed="rId5">
            <a:alphaModFix/>
          </a:blip>
          <a:stretch>
            <a:fillRect/>
          </a:stretch>
        </p:blipFill>
        <p:spPr>
          <a:xfrm>
            <a:off x="0" y="5018723"/>
            <a:ext cx="5876644" cy="1828800"/>
          </a:xfrm>
          <a:prstGeom prst="rect">
            <a:avLst/>
          </a:prstGeom>
          <a:noFill/>
          <a:ln>
            <a:noFill/>
          </a:ln>
        </p:spPr>
      </p:pic>
      <p:pic>
        <p:nvPicPr>
          <p:cNvPr id="545" name="Google Shape;545;p97"/>
          <p:cNvPicPr preferRelativeResize="0"/>
          <p:nvPr/>
        </p:nvPicPr>
        <p:blipFill>
          <a:blip r:embed="rId6">
            <a:alphaModFix/>
          </a:blip>
          <a:stretch>
            <a:fillRect/>
          </a:stretch>
        </p:blipFill>
        <p:spPr>
          <a:xfrm>
            <a:off x="6858001" y="4015734"/>
            <a:ext cx="2286000" cy="2842260"/>
          </a:xfrm>
          <a:prstGeom prst="rect">
            <a:avLst/>
          </a:prstGeom>
          <a:noFill/>
          <a:ln>
            <a:noFill/>
          </a:ln>
        </p:spPr>
      </p:pic>
      <p:pic>
        <p:nvPicPr>
          <p:cNvPr id="546" name="Google Shape;546;p97"/>
          <p:cNvPicPr preferRelativeResize="0"/>
          <p:nvPr/>
        </p:nvPicPr>
        <p:blipFill>
          <a:blip r:embed="rId7">
            <a:alphaModFix/>
          </a:blip>
          <a:stretch>
            <a:fillRect/>
          </a:stretch>
        </p:blipFill>
        <p:spPr>
          <a:xfrm>
            <a:off x="0" y="0"/>
            <a:ext cx="2842259" cy="2286001"/>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descr="Title" id="551" name="Google Shape;551;p98"/>
          <p:cNvSpPr txBox="1"/>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552" name="Google Shape;552;p98"/>
          <p:cNvSpPr txBox="1"/>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54"/>
          <p:cNvSpPr txBox="1"/>
          <p:nvPr/>
        </p:nvSpPr>
        <p:spPr>
          <a:xfrm>
            <a:off x="6858000" y="475"/>
            <a:ext cx="2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Alice Hole</a:t>
            </a:r>
            <a:r>
              <a:rPr lang="en" sz="2400">
                <a:solidFill>
                  <a:srgbClr val="B7B7B7"/>
                </a:solidFill>
                <a:latin typeface="Cabin"/>
                <a:ea typeface="Cabin"/>
                <a:cs typeface="Cabin"/>
                <a:sym typeface="Cabin"/>
              </a:rPr>
              <a:t> </a:t>
            </a:r>
            <a:r>
              <a:rPr i="1" lang="en" sz="2400">
                <a:solidFill>
                  <a:srgbClr val="B7B7B7"/>
                </a:solidFill>
                <a:latin typeface="Cabin"/>
                <a:ea typeface="Cabin"/>
                <a:cs typeface="Cabin"/>
                <a:sym typeface="Cabin"/>
              </a:rPr>
              <a:t>@AliceHole</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(Cornwall, UK)</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A Gathering of Nets, the Day’s Work Done</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2020</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Graphite on paper</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32x32cm</a:t>
            </a:r>
            <a:endParaRPr sz="2400">
              <a:solidFill>
                <a:srgbClr val="B7B7B7"/>
              </a:solidFill>
              <a:latin typeface="Cabin"/>
              <a:ea typeface="Cabin"/>
              <a:cs typeface="Cabin"/>
              <a:sym typeface="Cabin"/>
            </a:endParaRPr>
          </a:p>
        </p:txBody>
      </p:sp>
      <p:pic>
        <p:nvPicPr>
          <p:cNvPr descr="Image" id="261" name="Google Shape;261;p54"/>
          <p:cNvPicPr preferRelativeResize="0"/>
          <p:nvPr/>
        </p:nvPicPr>
        <p:blipFill>
          <a:blip r:embed="rId3">
            <a:alphaModFix/>
          </a:blip>
          <a:stretch>
            <a:fillRect/>
          </a:stretch>
        </p:blipFill>
        <p:spPr>
          <a:xfrm>
            <a:off x="0" y="0"/>
            <a:ext cx="6858000" cy="68580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56" name="Shape 556"/>
        <p:cNvGrpSpPr/>
        <p:nvPr/>
      </p:nvGrpSpPr>
      <p:grpSpPr>
        <a:xfrm>
          <a:off x="0" y="0"/>
          <a:ext cx="0" cy="0"/>
          <a:chOff x="0" y="0"/>
          <a:chExt cx="0" cy="0"/>
        </a:xfrm>
      </p:grpSpPr>
      <p:sp>
        <p:nvSpPr>
          <p:cNvPr descr="All text" id="557" name="Google Shape;557;p99"/>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Georges Seurat, </a:t>
            </a:r>
            <a:r>
              <a:rPr b="1" i="1" lang="en" sz="1800">
                <a:solidFill>
                  <a:srgbClr val="FFFFFF"/>
                </a:solidFill>
                <a:latin typeface="Open Sans"/>
                <a:ea typeface="Open Sans"/>
                <a:cs typeface="Open Sans"/>
                <a:sym typeface="Open Sans"/>
              </a:rPr>
              <a:t>Poseuses </a:t>
            </a:r>
            <a:r>
              <a:rPr i="1" lang="en" sz="1800">
                <a:solidFill>
                  <a:srgbClr val="FFFFFF"/>
                </a:solidFill>
                <a:latin typeface="Open Sans"/>
                <a:ea typeface="Open Sans"/>
                <a:cs typeface="Open Sans"/>
                <a:sym typeface="Open Sans"/>
              </a:rPr>
              <a:t>(Models)</a:t>
            </a:r>
            <a:r>
              <a:rPr lang="en" sz="1800">
                <a:solidFill>
                  <a:srgbClr val="CCCCCC"/>
                </a:solidFill>
                <a:latin typeface="Open Sans"/>
                <a:ea typeface="Open Sans"/>
                <a:cs typeface="Open Sans"/>
                <a:sym typeface="Open Sans"/>
              </a:rPr>
              <a:t>, between 1886 and 1888</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200 x 250 cm, Barnes Foundation</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149M USD</a:t>
            </a:r>
            <a:endParaRPr b="1" sz="2400">
              <a:solidFill>
                <a:srgbClr val="00FF00"/>
              </a:solidFill>
              <a:latin typeface="Open Sans"/>
              <a:ea typeface="Open Sans"/>
              <a:cs typeface="Open Sans"/>
              <a:sym typeface="Open Sans"/>
            </a:endParaRPr>
          </a:p>
        </p:txBody>
      </p:sp>
      <p:pic>
        <p:nvPicPr>
          <p:cNvPr id="558" name="Google Shape;558;p99"/>
          <p:cNvPicPr preferRelativeResize="0"/>
          <p:nvPr/>
        </p:nvPicPr>
        <p:blipFill>
          <a:blip r:embed="rId3">
            <a:alphaModFix/>
          </a:blip>
          <a:stretch>
            <a:fillRect/>
          </a:stretch>
        </p:blipFill>
        <p:spPr>
          <a:xfrm>
            <a:off x="883275" y="0"/>
            <a:ext cx="7377444" cy="5939075"/>
          </a:xfrm>
          <a:prstGeom prst="rect">
            <a:avLst/>
          </a:prstGeom>
          <a:noFill/>
          <a:ln>
            <a:noFill/>
          </a:ln>
        </p:spPr>
      </p:pic>
      <p:sp>
        <p:nvSpPr>
          <p:cNvPr id="559" name="Google Shape;559;p99"/>
          <p:cNvSpPr/>
          <p:nvPr/>
        </p:nvSpPr>
        <p:spPr>
          <a:xfrm>
            <a:off x="4194500" y="1908500"/>
            <a:ext cx="807300" cy="251700"/>
          </a:xfrm>
          <a:prstGeom prst="rect">
            <a:avLst/>
          </a:prstGeom>
          <a:solidFill>
            <a:srgbClr val="B4A7D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3" name="Shape 563"/>
        <p:cNvGrpSpPr/>
        <p:nvPr/>
      </p:nvGrpSpPr>
      <p:grpSpPr>
        <a:xfrm>
          <a:off x="0" y="0"/>
          <a:ext cx="0" cy="0"/>
          <a:chOff x="0" y="0"/>
          <a:chExt cx="0" cy="0"/>
        </a:xfrm>
      </p:grpSpPr>
      <p:sp>
        <p:nvSpPr>
          <p:cNvPr descr="Title" id="564" name="Google Shape;564;p100"/>
          <p:cNvSpPr txBox="1"/>
          <p:nvPr/>
        </p:nvSpPr>
        <p:spPr>
          <a:xfrm>
            <a:off x="5525225" y="-25"/>
            <a:ext cx="3618900" cy="273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CCCCCC"/>
                </a:solidFill>
                <a:latin typeface="Open Sans"/>
                <a:ea typeface="Open Sans"/>
                <a:cs typeface="Open Sans"/>
                <a:sym typeface="Open Sans"/>
              </a:rPr>
              <a:t>Pablo Picasso</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rPr b="1" i="1" lang="en" sz="2400">
                <a:solidFill>
                  <a:srgbClr val="FFFFFF"/>
                </a:solidFill>
                <a:latin typeface="Open Sans"/>
                <a:ea typeface="Open Sans"/>
                <a:cs typeface="Open Sans"/>
                <a:sym typeface="Open Sans"/>
              </a:rPr>
              <a:t>Garçon à la Pipe</a:t>
            </a:r>
            <a:endParaRPr b="1" i="1" sz="2400">
              <a:solidFill>
                <a:srgbClr val="FFFFFF"/>
              </a:solidFill>
              <a:latin typeface="Open Sans"/>
              <a:ea typeface="Open Sans"/>
              <a:cs typeface="Open Sans"/>
              <a:sym typeface="Open Sans"/>
            </a:endParaRPr>
          </a:p>
          <a:p>
            <a:pPr indent="0" lvl="0" marL="0" rtl="0" algn="ctr">
              <a:spcBef>
                <a:spcPts val="0"/>
              </a:spcBef>
              <a:spcAft>
                <a:spcPts val="0"/>
              </a:spcAft>
              <a:buNone/>
            </a:pPr>
            <a:r>
              <a:rPr lang="en" sz="2400">
                <a:solidFill>
                  <a:srgbClr val="CCCCCC"/>
                </a:solidFill>
                <a:latin typeface="Open Sans"/>
                <a:ea typeface="Open Sans"/>
                <a:cs typeface="Open Sans"/>
                <a:sym typeface="Open Sans"/>
              </a:rPr>
              <a:t>1905</a:t>
            </a:r>
            <a:endParaRPr sz="24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Oil on canvas</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100 x 81 cm</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500">
                <a:solidFill>
                  <a:srgbClr val="CCCCCC"/>
                </a:solidFill>
                <a:latin typeface="Open Sans"/>
                <a:ea typeface="Open Sans"/>
                <a:cs typeface="Open Sans"/>
                <a:sym typeface="Open Sans"/>
              </a:rPr>
              <a:t>Private collection</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t/>
            </a:r>
            <a:endParaRPr sz="15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100">
                <a:solidFill>
                  <a:srgbClr val="00FF00"/>
                </a:solidFill>
                <a:latin typeface="Open Sans"/>
                <a:ea typeface="Open Sans"/>
                <a:cs typeface="Open Sans"/>
                <a:sym typeface="Open Sans"/>
              </a:rPr>
              <a:t>149M USD</a:t>
            </a:r>
            <a:endParaRPr b="1" sz="1100">
              <a:solidFill>
                <a:srgbClr val="FFFFFF"/>
              </a:solidFill>
              <a:latin typeface="Open Sans"/>
              <a:ea typeface="Open Sans"/>
              <a:cs typeface="Open Sans"/>
              <a:sym typeface="Open Sans"/>
            </a:endParaRPr>
          </a:p>
        </p:txBody>
      </p:sp>
      <p:pic>
        <p:nvPicPr>
          <p:cNvPr id="565" name="Google Shape;565;p100"/>
          <p:cNvPicPr preferRelativeResize="0"/>
          <p:nvPr/>
        </p:nvPicPr>
        <p:blipFill>
          <a:blip r:embed="rId3">
            <a:alphaModFix/>
          </a:blip>
          <a:stretch>
            <a:fillRect/>
          </a:stretch>
        </p:blipFill>
        <p:spPr>
          <a:xfrm>
            <a:off x="0" y="-25"/>
            <a:ext cx="5512127" cy="6858000"/>
          </a:xfrm>
          <a:prstGeom prst="rect">
            <a:avLst/>
          </a:prstGeom>
          <a:noFill/>
          <a:ln>
            <a:noFill/>
          </a:ln>
        </p:spPr>
      </p:pic>
      <p:sp>
        <p:nvSpPr>
          <p:cNvPr descr="Translations" id="566" name="Google Shape;566;p100"/>
          <p:cNvSpPr txBox="1"/>
          <p:nvPr/>
        </p:nvSpPr>
        <p:spPr>
          <a:xfrm>
            <a:off x="5525225" y="2737775"/>
            <a:ext cx="3618900" cy="41202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700">
                <a:solidFill>
                  <a:srgbClr val="AAAAAA"/>
                </a:solidFill>
                <a:latin typeface="Average"/>
                <a:ea typeface="Average"/>
                <a:cs typeface="Average"/>
                <a:sym typeface="Average"/>
              </a:rPr>
              <a:t>بابلو بيكاسو، صبي مع غليون، 1905</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پابلو پیکاسو، پسری با لوله،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Pablo Picasso, Junge mit Pfeife,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पाब्लो पिकासो, पाइप वाला लड़का,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파블로 피카소, 파이프를 든 소년,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Пабло Пикасо, Дечак са лулом,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Pablo Picasso, Niño con pipa,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Pablo Picasso, Batang May Pipe, 1905</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Пабло Пікассо, Хлопчик із люлькою, 1905 рік</a:t>
            </a:r>
            <a:endParaRPr sz="2200">
              <a:solidFill>
                <a:srgbClr val="595959"/>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70" name="Shape 570"/>
        <p:cNvGrpSpPr/>
        <p:nvPr/>
      </p:nvGrpSpPr>
      <p:grpSpPr>
        <a:xfrm>
          <a:off x="0" y="0"/>
          <a:ext cx="0" cy="0"/>
          <a:chOff x="0" y="0"/>
          <a:chExt cx="0" cy="0"/>
        </a:xfrm>
      </p:grpSpPr>
      <p:sp>
        <p:nvSpPr>
          <p:cNvPr id="571" name="Google Shape;571;p101"/>
          <p:cNvSpPr txBox="1"/>
          <p:nvPr/>
        </p:nvSpPr>
        <p:spPr>
          <a:xfrm>
            <a:off x="0" y="0"/>
            <a:ext cx="9144000" cy="1140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CCCCCC"/>
                </a:solidFill>
                <a:latin typeface="Open Sans"/>
                <a:ea typeface="Open Sans"/>
                <a:cs typeface="Open Sans"/>
                <a:sym typeface="Open Sans"/>
              </a:rPr>
              <a:t>Qi Baishi, </a:t>
            </a:r>
            <a:r>
              <a:rPr b="1" i="1" lang="en" sz="2000">
                <a:solidFill>
                  <a:srgbClr val="FFFFFF"/>
                </a:solidFill>
                <a:latin typeface="Open Sans"/>
                <a:ea typeface="Open Sans"/>
                <a:cs typeface="Open Sans"/>
                <a:sym typeface="Open Sans"/>
              </a:rPr>
              <a:t>Twelve Landscape Screens</a:t>
            </a:r>
            <a:r>
              <a:rPr lang="en" sz="2000">
                <a:solidFill>
                  <a:srgbClr val="CCCCCC"/>
                </a:solidFill>
                <a:latin typeface="Open Sans"/>
                <a:ea typeface="Open Sans"/>
                <a:cs typeface="Open Sans"/>
                <a:sym typeface="Open Sans"/>
              </a:rPr>
              <a:t>, 1925</a:t>
            </a:r>
            <a:endParaRPr sz="2000">
              <a:solidFill>
                <a:srgbClr val="CCCCCC"/>
              </a:solidFill>
              <a:latin typeface="Open Sans"/>
              <a:ea typeface="Open Sans"/>
              <a:cs typeface="Open Sans"/>
              <a:sym typeface="Open Sans"/>
            </a:endParaRPr>
          </a:p>
          <a:p>
            <a:pPr indent="0" lvl="0" marL="0" rtl="0" algn="ctr">
              <a:spcBef>
                <a:spcPts val="0"/>
              </a:spcBef>
              <a:spcAft>
                <a:spcPts val="0"/>
              </a:spcAft>
              <a:buNone/>
            </a:pPr>
            <a:r>
              <a:rPr lang="en" sz="2000">
                <a:solidFill>
                  <a:srgbClr val="CCCCCC"/>
                </a:solidFill>
                <a:latin typeface="Open Sans"/>
                <a:ea typeface="Open Sans"/>
                <a:cs typeface="Open Sans"/>
                <a:sym typeface="Open Sans"/>
              </a:rPr>
              <a:t>12 paintings of 47 x 180 cm each</a:t>
            </a:r>
            <a:endParaRPr sz="20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156M USD</a:t>
            </a:r>
            <a:endParaRPr b="1" sz="2400">
              <a:solidFill>
                <a:srgbClr val="00FF00"/>
              </a:solidFill>
              <a:latin typeface="Open Sans"/>
              <a:ea typeface="Open Sans"/>
              <a:cs typeface="Open Sans"/>
              <a:sym typeface="Open Sans"/>
            </a:endParaRPr>
          </a:p>
        </p:txBody>
      </p:sp>
      <p:pic>
        <p:nvPicPr>
          <p:cNvPr id="572" name="Google Shape;572;p101"/>
          <p:cNvPicPr preferRelativeResize="0"/>
          <p:nvPr/>
        </p:nvPicPr>
        <p:blipFill>
          <a:blip r:embed="rId3">
            <a:alphaModFix/>
          </a:blip>
          <a:stretch>
            <a:fillRect/>
          </a:stretch>
        </p:blipFill>
        <p:spPr>
          <a:xfrm>
            <a:off x="0" y="1140988"/>
            <a:ext cx="9144003" cy="2848577"/>
          </a:xfrm>
          <a:prstGeom prst="rect">
            <a:avLst/>
          </a:prstGeom>
          <a:noFill/>
          <a:ln>
            <a:noFill/>
          </a:ln>
        </p:spPr>
      </p:pic>
      <p:sp>
        <p:nvSpPr>
          <p:cNvPr descr="Translations" id="573" name="Google Shape;573;p101"/>
          <p:cNvSpPr txBox="1"/>
          <p:nvPr/>
        </p:nvSpPr>
        <p:spPr>
          <a:xfrm>
            <a:off x="0" y="3989575"/>
            <a:ext cx="9144000" cy="2868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تشي بايشي، اثني عشر شاشة للمناظر الطبيعية، 1925</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چی بایشی، دوازده صفحه منظره، 1925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Qi Baishi, Zwölf Landschaftsschirme, 1925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क्यूई बैशी, बारह लैंडस्केप स्क्रीन, 1925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치바이스, 십이산수화, 1925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Ки Баисхи, Дванаест пејзажних екрана, 1925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Qi Baishi, Doce pantallas de paisajes, 1925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Qi Baishi, Labindalawang Landscape Screen, 1925</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Ці Байші, Дванадцять пейзажних екранів, 1925</a:t>
            </a:r>
            <a:endParaRPr sz="1500">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77" name="Shape 577"/>
        <p:cNvGrpSpPr/>
        <p:nvPr/>
      </p:nvGrpSpPr>
      <p:grpSpPr>
        <a:xfrm>
          <a:off x="0" y="0"/>
          <a:ext cx="0" cy="0"/>
          <a:chOff x="0" y="0"/>
          <a:chExt cx="0" cy="0"/>
        </a:xfrm>
      </p:grpSpPr>
      <p:sp>
        <p:nvSpPr>
          <p:cNvPr descr="All text" id="578" name="Google Shape;578;p102"/>
          <p:cNvSpPr txBox="1"/>
          <p:nvPr/>
        </p:nvSpPr>
        <p:spPr>
          <a:xfrm>
            <a:off x="0" y="5939075"/>
            <a:ext cx="9144000" cy="91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Auguste Renoir, </a:t>
            </a:r>
            <a:r>
              <a:rPr b="1" i="1" lang="en" sz="1800">
                <a:solidFill>
                  <a:srgbClr val="FFFFFF"/>
                </a:solidFill>
                <a:latin typeface="Open Sans"/>
                <a:ea typeface="Open Sans"/>
                <a:cs typeface="Open Sans"/>
                <a:sym typeface="Open Sans"/>
              </a:rPr>
              <a:t>Dance at Le Moulin de la Galette</a:t>
            </a:r>
            <a:r>
              <a:rPr lang="en" sz="1800">
                <a:solidFill>
                  <a:srgbClr val="CCCCCC"/>
                </a:solidFill>
                <a:latin typeface="Open Sans"/>
                <a:ea typeface="Open Sans"/>
                <a:cs typeface="Open Sans"/>
                <a:sym typeface="Open Sans"/>
              </a:rPr>
              <a:t>, 1876</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131x 175 cm, Musée d'Orsay</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162M USD</a:t>
            </a:r>
            <a:endParaRPr b="1" sz="2400">
              <a:solidFill>
                <a:srgbClr val="00FF00"/>
              </a:solidFill>
              <a:latin typeface="Open Sans"/>
              <a:ea typeface="Open Sans"/>
              <a:cs typeface="Open Sans"/>
              <a:sym typeface="Open Sans"/>
            </a:endParaRPr>
          </a:p>
        </p:txBody>
      </p:sp>
      <p:pic>
        <p:nvPicPr>
          <p:cNvPr id="579" name="Google Shape;579;p102"/>
          <p:cNvPicPr preferRelativeResize="0"/>
          <p:nvPr/>
        </p:nvPicPr>
        <p:blipFill>
          <a:blip r:embed="rId3">
            <a:alphaModFix/>
          </a:blip>
          <a:stretch>
            <a:fillRect/>
          </a:stretch>
        </p:blipFill>
        <p:spPr>
          <a:xfrm>
            <a:off x="575863" y="0"/>
            <a:ext cx="7992272" cy="59390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3" name="Shape 583"/>
        <p:cNvGrpSpPr/>
        <p:nvPr/>
      </p:nvGrpSpPr>
      <p:grpSpPr>
        <a:xfrm>
          <a:off x="0" y="0"/>
          <a:ext cx="0" cy="0"/>
          <a:chOff x="0" y="0"/>
          <a:chExt cx="0" cy="0"/>
        </a:xfrm>
      </p:grpSpPr>
      <p:sp>
        <p:nvSpPr>
          <p:cNvPr id="584" name="Google Shape;584;p103"/>
          <p:cNvSpPr txBox="1"/>
          <p:nvPr/>
        </p:nvSpPr>
        <p:spPr>
          <a:xfrm>
            <a:off x="0" y="0"/>
            <a:ext cx="9144000" cy="1101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solidFill>
                  <a:srgbClr val="CCCCCC"/>
                </a:solidFill>
                <a:latin typeface="Open Sans"/>
                <a:ea typeface="Open Sans"/>
                <a:cs typeface="Open Sans"/>
                <a:sym typeface="Open Sans"/>
              </a:rPr>
              <a:t>Francis Bacon, </a:t>
            </a:r>
            <a:r>
              <a:rPr b="1" i="1" lang="en" sz="1800">
                <a:solidFill>
                  <a:srgbClr val="FFFFFF"/>
                </a:solidFill>
                <a:latin typeface="Open Sans"/>
                <a:ea typeface="Open Sans"/>
                <a:cs typeface="Open Sans"/>
                <a:sym typeface="Open Sans"/>
              </a:rPr>
              <a:t>Three Studies of Lucian Freud</a:t>
            </a:r>
            <a:r>
              <a:rPr lang="en" sz="1800">
                <a:solidFill>
                  <a:srgbClr val="CCCCCC"/>
                </a:solidFill>
                <a:latin typeface="Open Sans"/>
                <a:ea typeface="Open Sans"/>
                <a:cs typeface="Open Sans"/>
                <a:sym typeface="Open Sans"/>
              </a:rPr>
              <a:t>, 1969</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lang="en" sz="1800">
                <a:solidFill>
                  <a:srgbClr val="CCCCCC"/>
                </a:solidFill>
                <a:latin typeface="Open Sans"/>
                <a:ea typeface="Open Sans"/>
                <a:cs typeface="Open Sans"/>
                <a:sym typeface="Open Sans"/>
              </a:rPr>
              <a:t>Oil on canvas, 198 x 148 cm, Collection of Elaine Wynn (private)</a:t>
            </a:r>
            <a:endParaRPr sz="1800">
              <a:solidFill>
                <a:srgbClr val="CCCCCC"/>
              </a:solidFill>
              <a:latin typeface="Open Sans"/>
              <a:ea typeface="Open Sans"/>
              <a:cs typeface="Open Sans"/>
              <a:sym typeface="Open Sans"/>
            </a:endParaRPr>
          </a:p>
          <a:p>
            <a:pPr indent="0" lvl="0" marL="0" rtl="0" algn="ctr">
              <a:spcBef>
                <a:spcPts val="0"/>
              </a:spcBef>
              <a:spcAft>
                <a:spcPts val="0"/>
              </a:spcAft>
              <a:buNone/>
            </a:pPr>
            <a:r>
              <a:rPr b="1" lang="en" sz="2400">
                <a:solidFill>
                  <a:srgbClr val="00FF00"/>
                </a:solidFill>
                <a:latin typeface="Open Sans"/>
                <a:ea typeface="Open Sans"/>
                <a:cs typeface="Open Sans"/>
                <a:sym typeface="Open Sans"/>
              </a:rPr>
              <a:t>166M USD</a:t>
            </a:r>
            <a:endParaRPr b="1" sz="2400">
              <a:solidFill>
                <a:srgbClr val="00FF00"/>
              </a:solidFill>
              <a:latin typeface="Open Sans"/>
              <a:ea typeface="Open Sans"/>
              <a:cs typeface="Open Sans"/>
              <a:sym typeface="Open Sans"/>
            </a:endParaRPr>
          </a:p>
        </p:txBody>
      </p:sp>
      <p:pic>
        <p:nvPicPr>
          <p:cNvPr id="585" name="Google Shape;585;p103"/>
          <p:cNvPicPr preferRelativeResize="0"/>
          <p:nvPr/>
        </p:nvPicPr>
        <p:blipFill>
          <a:blip r:embed="rId3">
            <a:alphaModFix/>
          </a:blip>
          <a:stretch>
            <a:fillRect/>
          </a:stretch>
        </p:blipFill>
        <p:spPr>
          <a:xfrm>
            <a:off x="0" y="1054050"/>
            <a:ext cx="9143999" cy="3953199"/>
          </a:xfrm>
          <a:prstGeom prst="rect">
            <a:avLst/>
          </a:prstGeom>
          <a:noFill/>
          <a:ln>
            <a:noFill/>
          </a:ln>
        </p:spPr>
      </p:pic>
      <p:sp>
        <p:nvSpPr>
          <p:cNvPr descr="Translations" id="586" name="Google Shape;586;p103"/>
          <p:cNvSpPr txBox="1"/>
          <p:nvPr/>
        </p:nvSpPr>
        <p:spPr>
          <a:xfrm>
            <a:off x="0" y="4971325"/>
            <a:ext cx="9144000" cy="18867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فرانسيس بيكون، ثلاث دراسات عن لوسيان فرويد، 1969</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فرانسیس بیکن، سه مطالعه درباره لوسیان فروید، 1969</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Francis Bacon, Drei Studien von Lucian Freud, 1969</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फ़्रांसिस बेकन, लुसियन फ्रायड के तीन अध्ययन, 1969</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프랜시스 베이컨, 루시안 프로이트에 대한 세 가지 연구, 1969</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Френсис Бејкон, Три студије Лусијана Фројда, 1969</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Francis Bacon, Tres estudios de Lucian Freud, 1969</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Francis Bacon, Tatlong Pag-aaral ni Lucian Freud, 1969</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Френсіс Бекон, Три дослідження Лючіана Фрейда, 1969</a:t>
            </a:r>
            <a:endParaRPr sz="1250">
              <a:latin typeface="Average"/>
              <a:ea typeface="Average"/>
              <a:cs typeface="Average"/>
              <a:sym typeface="Average"/>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4" name="Shape 594"/>
        <p:cNvGrpSpPr/>
        <p:nvPr/>
      </p:nvGrpSpPr>
      <p:grpSpPr>
        <a:xfrm>
          <a:off x="0" y="0"/>
          <a:ext cx="0" cy="0"/>
          <a:chOff x="0" y="0"/>
          <a:chExt cx="0" cy="0"/>
        </a:xfrm>
      </p:grpSpPr>
      <p:sp>
        <p:nvSpPr>
          <p:cNvPr id="595" name="Google Shape;595;p105"/>
          <p:cNvSpPr txBox="1"/>
          <p:nvPr/>
        </p:nvSpPr>
        <p:spPr>
          <a:xfrm>
            <a:off x="5299350" y="0"/>
            <a:ext cx="3802500" cy="183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500">
                <a:solidFill>
                  <a:srgbClr val="FFFFFF"/>
                </a:solidFill>
                <a:latin typeface="Oswald"/>
                <a:ea typeface="Oswald"/>
                <a:cs typeface="Oswald"/>
                <a:sym typeface="Oswald"/>
              </a:rPr>
              <a:t>It is time to give each other some kind and useful feedback! </a:t>
            </a:r>
            <a:endParaRPr sz="2500">
              <a:solidFill>
                <a:srgbClr val="FFFFFF"/>
              </a:solidFill>
              <a:latin typeface="Oswald"/>
              <a:ea typeface="Oswald"/>
              <a:cs typeface="Oswald"/>
              <a:sym typeface="Oswald"/>
            </a:endParaRPr>
          </a:p>
          <a:p>
            <a:pPr indent="0" lvl="0" marL="0" rtl="0" algn="ctr">
              <a:spcBef>
                <a:spcPts val="0"/>
              </a:spcBef>
              <a:spcAft>
                <a:spcPts val="0"/>
              </a:spcAft>
              <a:buNone/>
            </a:pPr>
            <a:r>
              <a:rPr lang="en" sz="2500">
                <a:solidFill>
                  <a:srgbClr val="FFFFFF"/>
                </a:solidFill>
                <a:latin typeface="Oswald"/>
                <a:ea typeface="Oswald"/>
                <a:cs typeface="Oswald"/>
                <a:sym typeface="Oswald"/>
              </a:rPr>
              <a:t>🥰</a:t>
            </a:r>
            <a:endParaRPr sz="2500">
              <a:solidFill>
                <a:srgbClr val="FFFFFF"/>
              </a:solidFill>
              <a:latin typeface="Oswald"/>
              <a:ea typeface="Oswald"/>
              <a:cs typeface="Oswald"/>
              <a:sym typeface="Oswald"/>
            </a:endParaRPr>
          </a:p>
          <a:p>
            <a:pPr indent="0" lvl="0" marL="0" rtl="0" algn="ctr">
              <a:spcBef>
                <a:spcPts val="0"/>
              </a:spcBef>
              <a:spcAft>
                <a:spcPts val="0"/>
              </a:spcAft>
              <a:buNone/>
            </a:pPr>
            <a:r>
              <a:rPr lang="en" sz="1900">
                <a:solidFill>
                  <a:srgbClr val="B7B7B7"/>
                </a:solidFill>
                <a:latin typeface="Average"/>
                <a:ea typeface="Average"/>
                <a:cs typeface="Average"/>
                <a:sym typeface="Average"/>
              </a:rPr>
              <a:t>This can be done in writing or orally</a:t>
            </a:r>
            <a:endParaRPr sz="1050">
              <a:solidFill>
                <a:srgbClr val="B7B7B7"/>
              </a:solidFill>
              <a:latin typeface="Average"/>
              <a:ea typeface="Average"/>
              <a:cs typeface="Average"/>
              <a:sym typeface="Average"/>
            </a:endParaRPr>
          </a:p>
        </p:txBody>
      </p:sp>
      <p:pic>
        <p:nvPicPr>
          <p:cNvPr id="596" name="Google Shape;596;p105"/>
          <p:cNvPicPr preferRelativeResize="0"/>
          <p:nvPr/>
        </p:nvPicPr>
        <p:blipFill>
          <a:blip r:embed="rId3">
            <a:alphaModFix/>
          </a:blip>
          <a:stretch>
            <a:fillRect/>
          </a:stretch>
        </p:blipFill>
        <p:spPr>
          <a:xfrm>
            <a:off x="0" y="0"/>
            <a:ext cx="5299361" cy="6857999"/>
          </a:xfrm>
          <a:prstGeom prst="rect">
            <a:avLst/>
          </a:prstGeom>
          <a:noFill/>
          <a:ln>
            <a:noFill/>
          </a:ln>
        </p:spPr>
      </p:pic>
      <p:sp>
        <p:nvSpPr>
          <p:cNvPr descr="Translations" id="597" name="Google Shape;597;p105"/>
          <p:cNvSpPr txBox="1"/>
          <p:nvPr/>
        </p:nvSpPr>
        <p:spPr>
          <a:xfrm>
            <a:off x="5299350" y="1831500"/>
            <a:ext cx="3844800" cy="50265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800">
                <a:solidFill>
                  <a:srgbClr val="AAAAAA"/>
                </a:solidFill>
                <a:latin typeface="Average"/>
                <a:ea typeface="Average"/>
                <a:cs typeface="Average"/>
                <a:sym typeface="Average"/>
              </a:rPr>
              <a:t>لقد حان الوقت لإعطاء بعضنا البعض بعض التعليقات الطيبة والمفيدة!</a:t>
            </a:r>
            <a:endParaRPr sz="1800">
              <a:solidFill>
                <a:srgbClr val="AAAAAA"/>
              </a:solidFill>
              <a:latin typeface="Average"/>
              <a:ea typeface="Average"/>
              <a:cs typeface="Average"/>
              <a:sym typeface="Average"/>
            </a:endParaRPr>
          </a:p>
          <a:p>
            <a:pPr indent="0" lvl="0" marL="0" rtl="0" algn="l">
              <a:spcBef>
                <a:spcPts val="0"/>
              </a:spcBef>
              <a:spcAft>
                <a:spcPts val="0"/>
              </a:spcAft>
              <a:buNone/>
            </a:pPr>
            <a:r>
              <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서로에게 친절하고 유용한 피드백을 주는 시간입니다!</a:t>
            </a:r>
            <a:endParaRPr sz="1800">
              <a:solidFill>
                <a:srgbClr val="AAAAAA"/>
              </a:solidFill>
              <a:latin typeface="Average"/>
              <a:ea typeface="Average"/>
              <a:cs typeface="Average"/>
              <a:sym typeface="Average"/>
            </a:endParaRPr>
          </a:p>
          <a:p>
            <a:pPr indent="0" lvl="0" marL="0" rtl="0" algn="l">
              <a:spcBef>
                <a:spcPts val="0"/>
              </a:spcBef>
              <a:spcAft>
                <a:spcPts val="0"/>
              </a:spcAft>
              <a:buNone/>
            </a:pPr>
            <a:r>
              <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Panahon na upang bigyan ang bawat isa ng ilang uri at kapaki-pakinabang na feedback!</a:t>
            </a:r>
            <a:endParaRPr sz="1800">
              <a:solidFill>
                <a:srgbClr val="AAAAAA"/>
              </a:solidFill>
              <a:latin typeface="Average"/>
              <a:ea typeface="Average"/>
              <a:cs typeface="Average"/>
              <a:sym typeface="Average"/>
            </a:endParaRPr>
          </a:p>
          <a:p>
            <a:pPr indent="0" lvl="0" marL="0" rtl="0" algn="l">
              <a:spcBef>
                <a:spcPts val="0"/>
              </a:spcBef>
              <a:spcAft>
                <a:spcPts val="0"/>
              </a:spcAft>
              <a:buNone/>
            </a:pPr>
            <a:r>
              <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Настав час дати один одному добрий і корисний відгук!</a:t>
            </a:r>
            <a:endParaRPr sz="1800">
              <a:solidFill>
                <a:srgbClr val="AAAAAA"/>
              </a:solidFill>
              <a:latin typeface="Average"/>
              <a:ea typeface="Average"/>
              <a:cs typeface="Average"/>
              <a:sym typeface="Average"/>
            </a:endParaRPr>
          </a:p>
          <a:p>
            <a:pPr indent="0" lvl="0" marL="0" rtl="0" algn="l">
              <a:spcBef>
                <a:spcPts val="0"/>
              </a:spcBef>
              <a:spcAft>
                <a:spcPts val="0"/>
              </a:spcAft>
              <a:buNone/>
            </a:pPr>
            <a:r>
              <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¡Es hora de darnos comentarios amables y útiles!</a:t>
            </a:r>
            <a:endParaRPr sz="2100">
              <a:solidFill>
                <a:srgbClr val="CACACA"/>
              </a:solidFill>
              <a:latin typeface="Average"/>
              <a:ea typeface="Average"/>
              <a:cs typeface="Average"/>
              <a:sym typeface="Average"/>
            </a:endParaRPr>
          </a:p>
        </p:txBody>
      </p:sp>
      <p:sp>
        <p:nvSpPr>
          <p:cNvPr id="598" name="Google Shape;598;p105"/>
          <p:cNvSpPr txBox="1"/>
          <p:nvPr/>
        </p:nvSpPr>
        <p:spPr>
          <a:xfrm>
            <a:off x="1318525" y="3532875"/>
            <a:ext cx="2876100" cy="2640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a:latin typeface="Average"/>
                <a:ea typeface="Average"/>
                <a:cs typeface="Average"/>
                <a:sym typeface="Average"/>
              </a:rPr>
              <a:t>Adi Sethi     6</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Brooklyn Webber     5 + 2</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Cat Creech     😁</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Cristian Inoue Iguchi     😁</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Dashaun Shute     😁</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Gabriel Correia     4</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Kalousi Nacro Garo     😁</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Kurt Gillis     😁</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Kurt Villena     😁</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Leon Pacanan     5</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Maddy McEwen     6</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Matt Inkpen     6</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Scarlett Reynolds     4</a:t>
            </a:r>
            <a:endParaRPr b="1">
              <a:latin typeface="Average"/>
              <a:ea typeface="Average"/>
              <a:cs typeface="Average"/>
              <a:sym typeface="Average"/>
            </a:endParaRPr>
          </a:p>
          <a:p>
            <a:pPr indent="0" lvl="0" marL="0" rtl="0" algn="ctr">
              <a:spcBef>
                <a:spcPts val="0"/>
              </a:spcBef>
              <a:spcAft>
                <a:spcPts val="0"/>
              </a:spcAft>
              <a:buNone/>
            </a:pPr>
            <a:r>
              <a:rPr b="1" lang="en">
                <a:latin typeface="Average"/>
                <a:ea typeface="Average"/>
                <a:cs typeface="Average"/>
                <a:sym typeface="Average"/>
              </a:rPr>
              <a:t>Viktoriia Svyrydenko     😁</a:t>
            </a:r>
            <a:endParaRPr b="1">
              <a:latin typeface="Average"/>
              <a:ea typeface="Average"/>
              <a:cs typeface="Average"/>
              <a:sym typeface="Average"/>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pic>
        <p:nvPicPr>
          <p:cNvPr id="603" name="Google Shape;603;p106" title="Study_after_Velazquez's_Portrait_of_Pope_Innocent_X.jpg"/>
          <p:cNvPicPr preferRelativeResize="0"/>
          <p:nvPr/>
        </p:nvPicPr>
        <p:blipFill>
          <a:blip r:embed="rId3">
            <a:alphaModFix/>
          </a:blip>
          <a:stretch>
            <a:fillRect/>
          </a:stretch>
        </p:blipFill>
        <p:spPr>
          <a:xfrm>
            <a:off x="0" y="837768"/>
            <a:ext cx="4267905" cy="5426336"/>
          </a:xfrm>
          <a:prstGeom prst="rect">
            <a:avLst/>
          </a:prstGeom>
          <a:noFill/>
          <a:ln>
            <a:noFill/>
          </a:ln>
        </p:spPr>
      </p:pic>
      <p:pic>
        <p:nvPicPr>
          <p:cNvPr id="604" name="Google Shape;604;p106" title="Retrato_del_Papa_Inocencio_X._Roma,_by_Diego_Velázquez.jpg"/>
          <p:cNvPicPr preferRelativeResize="0"/>
          <p:nvPr/>
        </p:nvPicPr>
        <p:blipFill>
          <a:blip r:embed="rId4">
            <a:alphaModFix/>
          </a:blip>
          <a:stretch>
            <a:fillRect/>
          </a:stretch>
        </p:blipFill>
        <p:spPr>
          <a:xfrm>
            <a:off x="4557512" y="593888"/>
            <a:ext cx="4444588" cy="5670216"/>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8" name="Shape 608"/>
        <p:cNvGrpSpPr/>
        <p:nvPr/>
      </p:nvGrpSpPr>
      <p:grpSpPr>
        <a:xfrm>
          <a:off x="0" y="0"/>
          <a:ext cx="0" cy="0"/>
          <a:chOff x="0" y="0"/>
          <a:chExt cx="0" cy="0"/>
        </a:xfrm>
      </p:grpSpPr>
      <p:pic>
        <p:nvPicPr>
          <p:cNvPr id="609" name="Google Shape;609;p107"/>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610" name="Google Shape;610;p107"/>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55"/>
          <p:cNvSpPr txBox="1"/>
          <p:nvPr/>
        </p:nvSpPr>
        <p:spPr>
          <a:xfrm>
            <a:off x="5467350" y="100"/>
            <a:ext cx="3676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Karen Erickson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@KarenEr57470396</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(Metis artist)</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#215</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id="267" name="Google Shape;267;p55"/>
          <p:cNvPicPr preferRelativeResize="0"/>
          <p:nvPr/>
        </p:nvPicPr>
        <p:blipFill>
          <a:blip r:embed="rId3">
            <a:alphaModFix/>
          </a:blip>
          <a:stretch>
            <a:fillRect/>
          </a:stretch>
        </p:blipFill>
        <p:spPr>
          <a:xfrm>
            <a:off x="0" y="100"/>
            <a:ext cx="5381625" cy="6858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56"/>
          <p:cNvPicPr preferRelativeResize="0"/>
          <p:nvPr/>
        </p:nvPicPr>
        <p:blipFill>
          <a:blip r:embed="rId3">
            <a:alphaModFix/>
          </a:blip>
          <a:stretch>
            <a:fillRect/>
          </a:stretch>
        </p:blipFill>
        <p:spPr>
          <a:xfrm>
            <a:off x="502675" y="0"/>
            <a:ext cx="8138640" cy="68580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58"/>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282" name="Google Shape;282;p58"/>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283" name="Google Shape;283;p58"/>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